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339" r:id="rId2"/>
    <p:sldId id="351" r:id="rId3"/>
    <p:sldId id="352" r:id="rId4"/>
    <p:sldId id="354" r:id="rId5"/>
    <p:sldId id="355" r:id="rId6"/>
    <p:sldId id="353" r:id="rId7"/>
    <p:sldId id="256" r:id="rId8"/>
    <p:sldId id="303" r:id="rId9"/>
    <p:sldId id="299" r:id="rId10"/>
    <p:sldId id="277" r:id="rId11"/>
    <p:sldId id="318" r:id="rId12"/>
    <p:sldId id="324" r:id="rId13"/>
    <p:sldId id="325" r:id="rId14"/>
    <p:sldId id="341" r:id="rId15"/>
    <p:sldId id="342" r:id="rId16"/>
    <p:sldId id="344" r:id="rId17"/>
    <p:sldId id="345" r:id="rId18"/>
    <p:sldId id="335" r:id="rId19"/>
    <p:sldId id="336" r:id="rId20"/>
    <p:sldId id="300" r:id="rId21"/>
    <p:sldId id="278" r:id="rId22"/>
    <p:sldId id="319" r:id="rId23"/>
    <p:sldId id="346" r:id="rId24"/>
    <p:sldId id="347" r:id="rId25"/>
    <p:sldId id="337" r:id="rId26"/>
    <p:sldId id="338" r:id="rId27"/>
    <p:sldId id="327" r:id="rId28"/>
    <p:sldId id="326" r:id="rId29"/>
    <p:sldId id="328" r:id="rId30"/>
    <p:sldId id="334" r:id="rId31"/>
    <p:sldId id="329" r:id="rId32"/>
    <p:sldId id="330" r:id="rId33"/>
    <p:sldId id="331" r:id="rId34"/>
    <p:sldId id="332" r:id="rId35"/>
    <p:sldId id="333" r:id="rId36"/>
    <p:sldId id="348" r:id="rId37"/>
    <p:sldId id="340" r:id="rId38"/>
    <p:sldId id="320" r:id="rId39"/>
    <p:sldId id="321" r:id="rId40"/>
    <p:sldId id="279" r:id="rId41"/>
    <p:sldId id="349" r:id="rId42"/>
    <p:sldId id="35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9" autoAdjust="0"/>
    <p:restoredTop sz="86355" autoAdjust="0"/>
  </p:normalViewPr>
  <p:slideViewPr>
    <p:cSldViewPr>
      <p:cViewPr varScale="1">
        <p:scale>
          <a:sx n="40" d="100"/>
          <a:sy n="40" d="100"/>
        </p:scale>
        <p:origin x="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11C20-B3FE-4E82-8CB3-60F71879B34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2CAC428-7CCF-4E57-8FFB-C9658D7F100C}">
      <dgm:prSet phldrT="[Text]"/>
      <dgm:spPr/>
      <dgm:t>
        <a:bodyPr/>
        <a:lstStyle/>
        <a:p>
          <a:r>
            <a:rPr lang="en-US" dirty="0" smtClean="0"/>
            <a:t>PARCC</a:t>
          </a:r>
          <a:endParaRPr lang="en-US" dirty="0"/>
        </a:p>
      </dgm:t>
    </dgm:pt>
    <dgm:pt modelId="{3CB2335E-58B7-46CA-9970-4C8C77BFAC74}" type="parTrans" cxnId="{900AA8AB-B55A-443D-B48A-1FCEAA6980B5}">
      <dgm:prSet/>
      <dgm:spPr/>
      <dgm:t>
        <a:bodyPr/>
        <a:lstStyle/>
        <a:p>
          <a:endParaRPr lang="en-US"/>
        </a:p>
      </dgm:t>
    </dgm:pt>
    <dgm:pt modelId="{91ACC4D5-F60B-4B27-8D13-3C4CFCCD1219}" type="sibTrans" cxnId="{900AA8AB-B55A-443D-B48A-1FCEAA6980B5}">
      <dgm:prSet/>
      <dgm:spPr/>
      <dgm:t>
        <a:bodyPr/>
        <a:lstStyle/>
        <a:p>
          <a:endParaRPr lang="en-US"/>
        </a:p>
      </dgm:t>
    </dgm:pt>
    <dgm:pt modelId="{C8B650AE-BC2F-42A0-9C23-A8062ED6CB54}">
      <dgm:prSet phldrT="[Text]"/>
      <dgm:spPr/>
      <dgm:t>
        <a:bodyPr/>
        <a:lstStyle/>
        <a:p>
          <a:r>
            <a:rPr lang="en-US" dirty="0" smtClean="0"/>
            <a:t>HSA</a:t>
          </a:r>
          <a:endParaRPr lang="en-US" dirty="0"/>
        </a:p>
      </dgm:t>
    </dgm:pt>
    <dgm:pt modelId="{36B7BD13-A229-4253-8943-381EA67D3F5E}" type="parTrans" cxnId="{761218D7-6494-4FDB-AC72-56729237694F}">
      <dgm:prSet/>
      <dgm:spPr/>
      <dgm:t>
        <a:bodyPr/>
        <a:lstStyle/>
        <a:p>
          <a:endParaRPr lang="en-US"/>
        </a:p>
      </dgm:t>
    </dgm:pt>
    <dgm:pt modelId="{E1411368-4E83-4D68-8764-BA4D2372F5A6}" type="sibTrans" cxnId="{761218D7-6494-4FDB-AC72-56729237694F}">
      <dgm:prSet/>
      <dgm:spPr/>
      <dgm:t>
        <a:bodyPr/>
        <a:lstStyle/>
        <a:p>
          <a:endParaRPr lang="en-US"/>
        </a:p>
      </dgm:t>
    </dgm:pt>
    <dgm:pt modelId="{724A1718-FB07-459F-96EC-C685A0E9D0A4}">
      <dgm:prSet phldrT="[Text]"/>
      <dgm:spPr/>
      <dgm:t>
        <a:bodyPr/>
        <a:lstStyle/>
        <a:p>
          <a:r>
            <a:rPr lang="en-US" dirty="0" smtClean="0"/>
            <a:t>SAT/ACT</a:t>
          </a:r>
          <a:endParaRPr lang="en-US" dirty="0"/>
        </a:p>
      </dgm:t>
    </dgm:pt>
    <dgm:pt modelId="{22CF67A1-02C5-4D64-AFDB-6E985B9ED1DC}" type="parTrans" cxnId="{F17A3AC2-CEB7-4FAB-AD1B-FF13C0E10397}">
      <dgm:prSet/>
      <dgm:spPr/>
      <dgm:t>
        <a:bodyPr/>
        <a:lstStyle/>
        <a:p>
          <a:endParaRPr lang="en-US"/>
        </a:p>
      </dgm:t>
    </dgm:pt>
    <dgm:pt modelId="{1F73443F-1FF4-4C13-B577-1CAA25159446}" type="sibTrans" cxnId="{F17A3AC2-CEB7-4FAB-AD1B-FF13C0E10397}">
      <dgm:prSet/>
      <dgm:spPr/>
      <dgm:t>
        <a:bodyPr/>
        <a:lstStyle/>
        <a:p>
          <a:endParaRPr lang="en-US"/>
        </a:p>
      </dgm:t>
    </dgm:pt>
    <dgm:pt modelId="{0C2A41B5-97C5-46F4-B017-87720E6B00C2}" type="pres">
      <dgm:prSet presAssocID="{FBE11C20-B3FE-4E82-8CB3-60F71879B34E}" presName="Name0" presStyleCnt="0">
        <dgm:presLayoutVars>
          <dgm:dir/>
          <dgm:resizeHandles val="exact"/>
        </dgm:presLayoutVars>
      </dgm:prSet>
      <dgm:spPr/>
    </dgm:pt>
    <dgm:pt modelId="{D2806BAF-26B4-4600-A8D6-D4CFDD98604C}" type="pres">
      <dgm:prSet presAssocID="{FBE11C20-B3FE-4E82-8CB3-60F71879B34E}" presName="bkgdShp" presStyleLbl="alignAccFollowNode1" presStyleIdx="0" presStyleCnt="1"/>
      <dgm:spPr/>
    </dgm:pt>
    <dgm:pt modelId="{9955BA4F-AF64-45E6-A9D5-45BED967BAD8}" type="pres">
      <dgm:prSet presAssocID="{FBE11C20-B3FE-4E82-8CB3-60F71879B34E}" presName="linComp" presStyleCnt="0"/>
      <dgm:spPr/>
    </dgm:pt>
    <dgm:pt modelId="{9C022BF1-CA83-4AF3-8114-6A385008B4F5}" type="pres">
      <dgm:prSet presAssocID="{02CAC428-7CCF-4E57-8FFB-C9658D7F100C}" presName="compNode" presStyleCnt="0"/>
      <dgm:spPr/>
    </dgm:pt>
    <dgm:pt modelId="{13C8D0D8-C66E-49DB-892D-1838841B986D}" type="pres">
      <dgm:prSet presAssocID="{02CAC428-7CCF-4E57-8FFB-C9658D7F10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18A80-88D0-48AE-A9D2-7916A9257EBE}" type="pres">
      <dgm:prSet presAssocID="{02CAC428-7CCF-4E57-8FFB-C9658D7F100C}" presName="invisiNode" presStyleLbl="node1" presStyleIdx="0" presStyleCnt="3"/>
      <dgm:spPr/>
    </dgm:pt>
    <dgm:pt modelId="{DC29D024-9355-4C95-8849-F7217B7047A7}" type="pres">
      <dgm:prSet presAssocID="{02CAC428-7CCF-4E57-8FFB-C9658D7F100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B6F1C6EA-867E-46EE-AE26-8354D22DB161}" type="pres">
      <dgm:prSet presAssocID="{91ACC4D5-F60B-4B27-8D13-3C4CFCCD12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4E9153-9012-466C-BC67-D8DE74B183C8}" type="pres">
      <dgm:prSet presAssocID="{C8B650AE-BC2F-42A0-9C23-A8062ED6CB54}" presName="compNode" presStyleCnt="0"/>
      <dgm:spPr/>
    </dgm:pt>
    <dgm:pt modelId="{A775C3F3-B412-4227-8060-7AAB3F21FB9C}" type="pres">
      <dgm:prSet presAssocID="{C8B650AE-BC2F-42A0-9C23-A8062ED6CB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F1B63-DC70-4C2A-94A8-3D5AA1C13927}" type="pres">
      <dgm:prSet presAssocID="{C8B650AE-BC2F-42A0-9C23-A8062ED6CB54}" presName="invisiNode" presStyleLbl="node1" presStyleIdx="1" presStyleCnt="3"/>
      <dgm:spPr/>
    </dgm:pt>
    <dgm:pt modelId="{08519137-418C-420C-9147-A28CF5853D37}" type="pres">
      <dgm:prSet presAssocID="{C8B650AE-BC2F-42A0-9C23-A8062ED6CB5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85776FE6-45AC-4E52-83F8-E7EA18FB6D49}" type="pres">
      <dgm:prSet presAssocID="{E1411368-4E83-4D68-8764-BA4D2372F5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2A310CB-0E0F-4B65-B88C-6E0A5D532304}" type="pres">
      <dgm:prSet presAssocID="{724A1718-FB07-459F-96EC-C685A0E9D0A4}" presName="compNode" presStyleCnt="0"/>
      <dgm:spPr/>
    </dgm:pt>
    <dgm:pt modelId="{F022E213-7AF1-43DC-8EFC-9D86E689E273}" type="pres">
      <dgm:prSet presAssocID="{724A1718-FB07-459F-96EC-C685A0E9D0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B4CD5-4F93-4226-B236-DF4976AAF797}" type="pres">
      <dgm:prSet presAssocID="{724A1718-FB07-459F-96EC-C685A0E9D0A4}" presName="invisiNode" presStyleLbl="node1" presStyleIdx="2" presStyleCnt="3"/>
      <dgm:spPr/>
    </dgm:pt>
    <dgm:pt modelId="{3E95FAF0-110B-4201-80F7-E48E450750C8}" type="pres">
      <dgm:prSet presAssocID="{724A1718-FB07-459F-96EC-C685A0E9D0A4}" presName="imagNode" presStyleLbl="fgImgPlace1" presStyleIdx="2" presStyleCnt="3" custScaleX="89951" custScaleY="106027" custLinFactNeighborX="0" custLinFactNeighborY="13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</dgm:ptLst>
  <dgm:cxnLst>
    <dgm:cxn modelId="{D8D87E54-A860-45AA-A634-9D913A16D504}" type="presOf" srcId="{724A1718-FB07-459F-96EC-C685A0E9D0A4}" destId="{F022E213-7AF1-43DC-8EFC-9D86E689E273}" srcOrd="0" destOrd="0" presId="urn:microsoft.com/office/officeart/2005/8/layout/pList2"/>
    <dgm:cxn modelId="{900AA8AB-B55A-443D-B48A-1FCEAA6980B5}" srcId="{FBE11C20-B3FE-4E82-8CB3-60F71879B34E}" destId="{02CAC428-7CCF-4E57-8FFB-C9658D7F100C}" srcOrd="0" destOrd="0" parTransId="{3CB2335E-58B7-46CA-9970-4C8C77BFAC74}" sibTransId="{91ACC4D5-F60B-4B27-8D13-3C4CFCCD1219}"/>
    <dgm:cxn modelId="{F390B873-5991-4A8C-8EC1-67CFEA5F4285}" type="presOf" srcId="{91ACC4D5-F60B-4B27-8D13-3C4CFCCD1219}" destId="{B6F1C6EA-867E-46EE-AE26-8354D22DB161}" srcOrd="0" destOrd="0" presId="urn:microsoft.com/office/officeart/2005/8/layout/pList2"/>
    <dgm:cxn modelId="{F17A3AC2-CEB7-4FAB-AD1B-FF13C0E10397}" srcId="{FBE11C20-B3FE-4E82-8CB3-60F71879B34E}" destId="{724A1718-FB07-459F-96EC-C685A0E9D0A4}" srcOrd="2" destOrd="0" parTransId="{22CF67A1-02C5-4D64-AFDB-6E985B9ED1DC}" sibTransId="{1F73443F-1FF4-4C13-B577-1CAA25159446}"/>
    <dgm:cxn modelId="{CB6087BF-5C99-4E09-9197-1CDC9D145606}" type="presOf" srcId="{E1411368-4E83-4D68-8764-BA4D2372F5A6}" destId="{85776FE6-45AC-4E52-83F8-E7EA18FB6D49}" srcOrd="0" destOrd="0" presId="urn:microsoft.com/office/officeart/2005/8/layout/pList2"/>
    <dgm:cxn modelId="{3EE62004-1E32-4662-A36D-B2BB6224D521}" type="presOf" srcId="{FBE11C20-B3FE-4E82-8CB3-60F71879B34E}" destId="{0C2A41B5-97C5-46F4-B017-87720E6B00C2}" srcOrd="0" destOrd="0" presId="urn:microsoft.com/office/officeart/2005/8/layout/pList2"/>
    <dgm:cxn modelId="{2533009C-DBB4-49EE-A550-E4E820AFE124}" type="presOf" srcId="{02CAC428-7CCF-4E57-8FFB-C9658D7F100C}" destId="{13C8D0D8-C66E-49DB-892D-1838841B986D}" srcOrd="0" destOrd="0" presId="urn:microsoft.com/office/officeart/2005/8/layout/pList2"/>
    <dgm:cxn modelId="{761218D7-6494-4FDB-AC72-56729237694F}" srcId="{FBE11C20-B3FE-4E82-8CB3-60F71879B34E}" destId="{C8B650AE-BC2F-42A0-9C23-A8062ED6CB54}" srcOrd="1" destOrd="0" parTransId="{36B7BD13-A229-4253-8943-381EA67D3F5E}" sibTransId="{E1411368-4E83-4D68-8764-BA4D2372F5A6}"/>
    <dgm:cxn modelId="{6C32FB28-DD06-4EFA-A9AA-7E01489CF07A}" type="presOf" srcId="{C8B650AE-BC2F-42A0-9C23-A8062ED6CB54}" destId="{A775C3F3-B412-4227-8060-7AAB3F21FB9C}" srcOrd="0" destOrd="0" presId="urn:microsoft.com/office/officeart/2005/8/layout/pList2"/>
    <dgm:cxn modelId="{CF778B71-079B-4731-A3C8-1FFCAC338A9B}" type="presParOf" srcId="{0C2A41B5-97C5-46F4-B017-87720E6B00C2}" destId="{D2806BAF-26B4-4600-A8D6-D4CFDD98604C}" srcOrd="0" destOrd="0" presId="urn:microsoft.com/office/officeart/2005/8/layout/pList2"/>
    <dgm:cxn modelId="{BD6A621D-F226-44C9-8D4B-9D9A370BEEAA}" type="presParOf" srcId="{0C2A41B5-97C5-46F4-B017-87720E6B00C2}" destId="{9955BA4F-AF64-45E6-A9D5-45BED967BAD8}" srcOrd="1" destOrd="0" presId="urn:microsoft.com/office/officeart/2005/8/layout/pList2"/>
    <dgm:cxn modelId="{410E250E-8953-46CF-92E0-3E35BF84DA48}" type="presParOf" srcId="{9955BA4F-AF64-45E6-A9D5-45BED967BAD8}" destId="{9C022BF1-CA83-4AF3-8114-6A385008B4F5}" srcOrd="0" destOrd="0" presId="urn:microsoft.com/office/officeart/2005/8/layout/pList2"/>
    <dgm:cxn modelId="{DC39A458-97A3-413B-87ED-CACAD8550E2C}" type="presParOf" srcId="{9C022BF1-CA83-4AF3-8114-6A385008B4F5}" destId="{13C8D0D8-C66E-49DB-892D-1838841B986D}" srcOrd="0" destOrd="0" presId="urn:microsoft.com/office/officeart/2005/8/layout/pList2"/>
    <dgm:cxn modelId="{8A8FD5B1-36CA-452E-9317-B5463A42D805}" type="presParOf" srcId="{9C022BF1-CA83-4AF3-8114-6A385008B4F5}" destId="{B9918A80-88D0-48AE-A9D2-7916A9257EBE}" srcOrd="1" destOrd="0" presId="urn:microsoft.com/office/officeart/2005/8/layout/pList2"/>
    <dgm:cxn modelId="{157BF11A-2062-4A85-8C6F-BD9FC837230B}" type="presParOf" srcId="{9C022BF1-CA83-4AF3-8114-6A385008B4F5}" destId="{DC29D024-9355-4C95-8849-F7217B7047A7}" srcOrd="2" destOrd="0" presId="urn:microsoft.com/office/officeart/2005/8/layout/pList2"/>
    <dgm:cxn modelId="{7044D6B4-C399-40AA-8521-3F2B29F32DC4}" type="presParOf" srcId="{9955BA4F-AF64-45E6-A9D5-45BED967BAD8}" destId="{B6F1C6EA-867E-46EE-AE26-8354D22DB161}" srcOrd="1" destOrd="0" presId="urn:microsoft.com/office/officeart/2005/8/layout/pList2"/>
    <dgm:cxn modelId="{24DE4F53-E5F2-4B9A-84F8-B890FD59053E}" type="presParOf" srcId="{9955BA4F-AF64-45E6-A9D5-45BED967BAD8}" destId="{774E9153-9012-466C-BC67-D8DE74B183C8}" srcOrd="2" destOrd="0" presId="urn:microsoft.com/office/officeart/2005/8/layout/pList2"/>
    <dgm:cxn modelId="{29E2EAC6-FACD-47C7-BEB3-2DF82D6619A9}" type="presParOf" srcId="{774E9153-9012-466C-BC67-D8DE74B183C8}" destId="{A775C3F3-B412-4227-8060-7AAB3F21FB9C}" srcOrd="0" destOrd="0" presId="urn:microsoft.com/office/officeart/2005/8/layout/pList2"/>
    <dgm:cxn modelId="{E31DFC07-39AD-46DE-83E7-8F31A93CD841}" type="presParOf" srcId="{774E9153-9012-466C-BC67-D8DE74B183C8}" destId="{23EF1B63-DC70-4C2A-94A8-3D5AA1C13927}" srcOrd="1" destOrd="0" presId="urn:microsoft.com/office/officeart/2005/8/layout/pList2"/>
    <dgm:cxn modelId="{61AC064A-C2BA-4BDF-AFF2-C1401D48311A}" type="presParOf" srcId="{774E9153-9012-466C-BC67-D8DE74B183C8}" destId="{08519137-418C-420C-9147-A28CF5853D37}" srcOrd="2" destOrd="0" presId="urn:microsoft.com/office/officeart/2005/8/layout/pList2"/>
    <dgm:cxn modelId="{2614F57B-72CA-4904-9631-5D44D41EC6A2}" type="presParOf" srcId="{9955BA4F-AF64-45E6-A9D5-45BED967BAD8}" destId="{85776FE6-45AC-4E52-83F8-E7EA18FB6D49}" srcOrd="3" destOrd="0" presId="urn:microsoft.com/office/officeart/2005/8/layout/pList2"/>
    <dgm:cxn modelId="{BF958B70-7D3B-451C-A2D5-57B04A9AC6CD}" type="presParOf" srcId="{9955BA4F-AF64-45E6-A9D5-45BED967BAD8}" destId="{32A310CB-0E0F-4B65-B88C-6E0A5D532304}" srcOrd="4" destOrd="0" presId="urn:microsoft.com/office/officeart/2005/8/layout/pList2"/>
    <dgm:cxn modelId="{97D4CAB7-7396-43DB-BE2B-812417F35076}" type="presParOf" srcId="{32A310CB-0E0F-4B65-B88C-6E0A5D532304}" destId="{F022E213-7AF1-43DC-8EFC-9D86E689E273}" srcOrd="0" destOrd="0" presId="urn:microsoft.com/office/officeart/2005/8/layout/pList2"/>
    <dgm:cxn modelId="{AAC65888-148C-4641-845B-D961C6C96EF2}" type="presParOf" srcId="{32A310CB-0E0F-4B65-B88C-6E0A5D532304}" destId="{AB7B4CD5-4F93-4226-B236-DF4976AAF797}" srcOrd="1" destOrd="0" presId="urn:microsoft.com/office/officeart/2005/8/layout/pList2"/>
    <dgm:cxn modelId="{FCE0864B-A607-4D97-9F16-049EF8FFF507}" type="presParOf" srcId="{32A310CB-0E0F-4B65-B88C-6E0A5D532304}" destId="{3E95FAF0-110B-4201-80F7-E48E450750C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81DFF-9C99-4DA7-B6AA-5319036F16A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0C007-D501-408D-8C84-F33F5BD4C3B3}">
      <dgm:prSet phldrT="[Text]"/>
      <dgm:spPr/>
      <dgm:t>
        <a:bodyPr/>
        <a:lstStyle/>
        <a:p>
          <a:r>
            <a:rPr lang="en-US" dirty="0" smtClean="0"/>
            <a:t>HSA Science</a:t>
          </a:r>
          <a:endParaRPr lang="en-US" dirty="0"/>
        </a:p>
      </dgm:t>
    </dgm:pt>
    <dgm:pt modelId="{632E831B-5141-4A5D-B37D-000E3EA050FC}" type="parTrans" cxnId="{37613F22-2E82-4F1C-BE3D-101EA22BC461}">
      <dgm:prSet/>
      <dgm:spPr/>
      <dgm:t>
        <a:bodyPr/>
        <a:lstStyle/>
        <a:p>
          <a:endParaRPr lang="en-US"/>
        </a:p>
      </dgm:t>
    </dgm:pt>
    <dgm:pt modelId="{EE5295D4-14B2-4885-AA8F-C8B3FA8CD8F4}" type="sibTrans" cxnId="{37613F22-2E82-4F1C-BE3D-101EA22BC461}">
      <dgm:prSet/>
      <dgm:spPr/>
      <dgm:t>
        <a:bodyPr/>
        <a:lstStyle/>
        <a:p>
          <a:endParaRPr lang="en-US"/>
        </a:p>
      </dgm:t>
    </dgm:pt>
    <dgm:pt modelId="{8C18E924-9BF9-45BF-9701-BEAEF382D832}">
      <dgm:prSet phldrT="[Text]" custT="1"/>
      <dgm:spPr/>
      <dgm:t>
        <a:bodyPr/>
        <a:lstStyle/>
        <a:p>
          <a:r>
            <a:rPr lang="en-US" sz="2400" dirty="0" smtClean="0"/>
            <a:t>2017 Graduates Pass  Required</a:t>
          </a:r>
          <a:endParaRPr lang="en-US" sz="2400" dirty="0"/>
        </a:p>
      </dgm:t>
    </dgm:pt>
    <dgm:pt modelId="{547B6126-0FC0-44A8-AA39-E0715439B02C}" type="parTrans" cxnId="{C1D61F49-9B42-4A6C-8885-DD392854518E}">
      <dgm:prSet/>
      <dgm:spPr/>
      <dgm:t>
        <a:bodyPr/>
        <a:lstStyle/>
        <a:p>
          <a:endParaRPr lang="en-US"/>
        </a:p>
      </dgm:t>
    </dgm:pt>
    <dgm:pt modelId="{F5BC5F90-207E-4F72-B151-43D83B37E1CC}" type="sibTrans" cxnId="{C1D61F49-9B42-4A6C-8885-DD392854518E}">
      <dgm:prSet/>
      <dgm:spPr/>
      <dgm:t>
        <a:bodyPr/>
        <a:lstStyle/>
        <a:p>
          <a:endParaRPr lang="en-US"/>
        </a:p>
      </dgm:t>
    </dgm:pt>
    <dgm:pt modelId="{0873622C-FE5E-4B62-94E0-CA5FEB8106FB}">
      <dgm:prSet phldrT="[Text]"/>
      <dgm:spPr/>
      <dgm:t>
        <a:bodyPr/>
        <a:lstStyle/>
        <a:p>
          <a:r>
            <a:rPr lang="en-US" dirty="0" smtClean="0"/>
            <a:t>HSA Government</a:t>
          </a:r>
          <a:endParaRPr lang="en-US" dirty="0"/>
        </a:p>
      </dgm:t>
    </dgm:pt>
    <dgm:pt modelId="{CEA24246-8759-4C16-B756-A54F5A70EB8D}" type="parTrans" cxnId="{DC8BB23B-1F85-419B-8692-43A275075C02}">
      <dgm:prSet/>
      <dgm:spPr/>
      <dgm:t>
        <a:bodyPr/>
        <a:lstStyle/>
        <a:p>
          <a:endParaRPr lang="en-US"/>
        </a:p>
      </dgm:t>
    </dgm:pt>
    <dgm:pt modelId="{EA9A467B-480D-4A61-BEDC-1000552D6F4B}" type="sibTrans" cxnId="{DC8BB23B-1F85-419B-8692-43A275075C02}">
      <dgm:prSet/>
      <dgm:spPr/>
      <dgm:t>
        <a:bodyPr/>
        <a:lstStyle/>
        <a:p>
          <a:endParaRPr lang="en-US"/>
        </a:p>
      </dgm:t>
    </dgm:pt>
    <dgm:pt modelId="{B9D82747-D956-486F-AA0C-1EC36DAF963D}">
      <dgm:prSet phldrT="[Text]" custT="1"/>
      <dgm:spPr/>
      <dgm:t>
        <a:bodyPr/>
        <a:lstStyle/>
        <a:p>
          <a:r>
            <a:rPr lang="en-US" sz="2400" dirty="0" smtClean="0"/>
            <a:t>2017-2019</a:t>
          </a:r>
          <a:endParaRPr lang="en-US" sz="2400" dirty="0"/>
        </a:p>
      </dgm:t>
    </dgm:pt>
    <dgm:pt modelId="{E805432D-E42A-4625-9676-578FB44AA4C1}" type="parTrans" cxnId="{15559676-9920-4080-A572-A8FC5C435098}">
      <dgm:prSet/>
      <dgm:spPr/>
      <dgm:t>
        <a:bodyPr/>
        <a:lstStyle/>
        <a:p>
          <a:endParaRPr lang="en-US"/>
        </a:p>
      </dgm:t>
    </dgm:pt>
    <dgm:pt modelId="{ADF472D0-11C5-4B9C-800C-E877F62E79AA}" type="sibTrans" cxnId="{15559676-9920-4080-A572-A8FC5C435098}">
      <dgm:prSet/>
      <dgm:spPr/>
      <dgm:t>
        <a:bodyPr/>
        <a:lstStyle/>
        <a:p>
          <a:endParaRPr lang="en-US"/>
        </a:p>
      </dgm:t>
    </dgm:pt>
    <dgm:pt modelId="{9FDB7DE7-3540-41DB-92EA-9D062A3C7268}">
      <dgm:prSet phldrT="[Text]" custT="1"/>
      <dgm:spPr/>
      <dgm:t>
        <a:bodyPr/>
        <a:lstStyle/>
        <a:p>
          <a:r>
            <a:rPr lang="en-US" sz="2400" dirty="0" smtClean="0"/>
            <a:t>2018 Graduates participation only</a:t>
          </a:r>
          <a:endParaRPr lang="en-US" sz="2400" dirty="0"/>
        </a:p>
      </dgm:t>
    </dgm:pt>
    <dgm:pt modelId="{9CAEA8FF-29AA-44F4-B623-0A7AEF6F46B0}" type="parTrans" cxnId="{D94269A6-4F87-4004-9AAC-B7AD4880E3D8}">
      <dgm:prSet/>
      <dgm:spPr/>
      <dgm:t>
        <a:bodyPr/>
        <a:lstStyle/>
        <a:p>
          <a:endParaRPr lang="en-US"/>
        </a:p>
      </dgm:t>
    </dgm:pt>
    <dgm:pt modelId="{276C4EAF-C572-4D15-9E97-2F2D2B370160}" type="sibTrans" cxnId="{D94269A6-4F87-4004-9AAC-B7AD4880E3D8}">
      <dgm:prSet/>
      <dgm:spPr/>
      <dgm:t>
        <a:bodyPr/>
        <a:lstStyle/>
        <a:p>
          <a:endParaRPr lang="en-US"/>
        </a:p>
      </dgm:t>
    </dgm:pt>
    <dgm:pt modelId="{1B60A5A1-45DD-4113-85DF-22A20C968EBB}">
      <dgm:prSet phldrT="[Text]"/>
      <dgm:spPr/>
      <dgm:t>
        <a:bodyPr/>
        <a:lstStyle/>
        <a:p>
          <a:endParaRPr lang="en-US" sz="2200" dirty="0"/>
        </a:p>
      </dgm:t>
    </dgm:pt>
    <dgm:pt modelId="{CF89C649-E7BB-42D0-B4B9-9C80C185EF4A}" type="parTrans" cxnId="{FD029B09-0470-4770-96D6-FCE9DC193DC5}">
      <dgm:prSet/>
      <dgm:spPr/>
      <dgm:t>
        <a:bodyPr/>
        <a:lstStyle/>
        <a:p>
          <a:endParaRPr lang="en-US"/>
        </a:p>
      </dgm:t>
    </dgm:pt>
    <dgm:pt modelId="{7E6C00A2-2301-4AC8-9498-179A2856EA2A}" type="sibTrans" cxnId="{FD029B09-0470-4770-96D6-FCE9DC193DC5}">
      <dgm:prSet/>
      <dgm:spPr/>
      <dgm:t>
        <a:bodyPr/>
        <a:lstStyle/>
        <a:p>
          <a:endParaRPr lang="en-US"/>
        </a:p>
      </dgm:t>
    </dgm:pt>
    <dgm:pt modelId="{23FC0959-8DED-4A1A-B260-0BEC7F52D732}">
      <dgm:prSet phldrT="[Text]" custT="1"/>
      <dgm:spPr/>
      <dgm:t>
        <a:bodyPr/>
        <a:lstStyle/>
        <a:p>
          <a:r>
            <a:rPr lang="en-US" sz="2400" dirty="0" smtClean="0"/>
            <a:t>Graduates achieve a passing score of 394</a:t>
          </a:r>
          <a:endParaRPr lang="en-US" sz="2400" dirty="0"/>
        </a:p>
      </dgm:t>
    </dgm:pt>
    <dgm:pt modelId="{86A8D457-595F-4D0F-AFA4-79CE66228958}" type="parTrans" cxnId="{D63D9821-89BC-4BEE-9E5D-3209C66005B8}">
      <dgm:prSet/>
      <dgm:spPr/>
      <dgm:t>
        <a:bodyPr/>
        <a:lstStyle/>
        <a:p>
          <a:endParaRPr lang="en-US"/>
        </a:p>
      </dgm:t>
    </dgm:pt>
    <dgm:pt modelId="{D16265EB-58EA-4E57-9855-B8FC77714588}" type="sibTrans" cxnId="{D63D9821-89BC-4BEE-9E5D-3209C66005B8}">
      <dgm:prSet/>
      <dgm:spPr/>
      <dgm:t>
        <a:bodyPr/>
        <a:lstStyle/>
        <a:p>
          <a:endParaRPr lang="en-US"/>
        </a:p>
      </dgm:t>
    </dgm:pt>
    <dgm:pt modelId="{7646CDA3-FE12-488E-AAD4-04CB04428625}" type="pres">
      <dgm:prSet presAssocID="{DB281DFF-9C99-4DA7-B6AA-5319036F1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108325-8724-4C45-8959-079059309666}" type="pres">
      <dgm:prSet presAssocID="{DD80C007-D501-408D-8C84-F33F5BD4C3B3}" presName="linNode" presStyleCnt="0"/>
      <dgm:spPr/>
    </dgm:pt>
    <dgm:pt modelId="{87642488-C00C-40E2-A65F-C405CC26955E}" type="pres">
      <dgm:prSet presAssocID="{DD80C007-D501-408D-8C84-F33F5BD4C3B3}" presName="parTx" presStyleLbl="revTx" presStyleIdx="0" presStyleCnt="2" custLinFactNeighborX="-8371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86475-1448-4A38-832A-69A69B9AE786}" type="pres">
      <dgm:prSet presAssocID="{DD80C007-D501-408D-8C84-F33F5BD4C3B3}" presName="bracket" presStyleLbl="parChTrans1D1" presStyleIdx="0" presStyleCnt="2"/>
      <dgm:spPr/>
    </dgm:pt>
    <dgm:pt modelId="{D7A1E72A-2911-48F2-958F-BB5A0993E7FF}" type="pres">
      <dgm:prSet presAssocID="{DD80C007-D501-408D-8C84-F33F5BD4C3B3}" presName="spH" presStyleCnt="0"/>
      <dgm:spPr/>
    </dgm:pt>
    <dgm:pt modelId="{2389EFC2-D2C3-4BF8-AAA1-2AFCA87CB02E}" type="pres">
      <dgm:prSet presAssocID="{DD80C007-D501-408D-8C84-F33F5BD4C3B3}" presName="desTx" presStyleLbl="node1" presStyleIdx="0" presStyleCnt="2" custLinFactNeighborX="39753" custLinFactNeighborY="-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D3521-2927-43E3-BA5A-9FAF23A7558C}" type="pres">
      <dgm:prSet presAssocID="{EE5295D4-14B2-4885-AA8F-C8B3FA8CD8F4}" presName="spV" presStyleCnt="0"/>
      <dgm:spPr/>
    </dgm:pt>
    <dgm:pt modelId="{30F3BD1C-353B-41B3-8469-696D9945967A}" type="pres">
      <dgm:prSet presAssocID="{0873622C-FE5E-4B62-94E0-CA5FEB8106FB}" presName="linNode" presStyleCnt="0"/>
      <dgm:spPr/>
    </dgm:pt>
    <dgm:pt modelId="{2D081380-DF81-4199-8ED4-14AB8B3A53D7}" type="pres">
      <dgm:prSet presAssocID="{0873622C-FE5E-4B62-94E0-CA5FEB8106FB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4A0D-66DE-494F-942D-15915EA4DD38}" type="pres">
      <dgm:prSet presAssocID="{0873622C-FE5E-4B62-94E0-CA5FEB8106FB}" presName="bracket" presStyleLbl="parChTrans1D1" presStyleIdx="1" presStyleCnt="2"/>
      <dgm:spPr/>
    </dgm:pt>
    <dgm:pt modelId="{625DB688-9F5C-43A9-804A-B71CFF9F6E16}" type="pres">
      <dgm:prSet presAssocID="{0873622C-FE5E-4B62-94E0-CA5FEB8106FB}" presName="spH" presStyleCnt="0"/>
      <dgm:spPr/>
    </dgm:pt>
    <dgm:pt modelId="{66CD6DDB-E2CF-4893-9EFE-FA26849062DF}" type="pres">
      <dgm:prSet presAssocID="{0873622C-FE5E-4B62-94E0-CA5FEB8106FB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237FB-F016-4357-8636-A4E35AE57E83}" type="presOf" srcId="{DB281DFF-9C99-4DA7-B6AA-5319036F16AB}" destId="{7646CDA3-FE12-488E-AAD4-04CB04428625}" srcOrd="0" destOrd="0" presId="urn:diagrams.loki3.com/BracketList"/>
    <dgm:cxn modelId="{DC8BB23B-1F85-419B-8692-43A275075C02}" srcId="{DB281DFF-9C99-4DA7-B6AA-5319036F16AB}" destId="{0873622C-FE5E-4B62-94E0-CA5FEB8106FB}" srcOrd="1" destOrd="0" parTransId="{CEA24246-8759-4C16-B756-A54F5A70EB8D}" sibTransId="{EA9A467B-480D-4A61-BEDC-1000552D6F4B}"/>
    <dgm:cxn modelId="{FD029B09-0470-4770-96D6-FCE9DC193DC5}" srcId="{0873622C-FE5E-4B62-94E0-CA5FEB8106FB}" destId="{1B60A5A1-45DD-4113-85DF-22A20C968EBB}" srcOrd="2" destOrd="0" parTransId="{CF89C649-E7BB-42D0-B4B9-9C80C185EF4A}" sibTransId="{7E6C00A2-2301-4AC8-9498-179A2856EA2A}"/>
    <dgm:cxn modelId="{C1D61F49-9B42-4A6C-8885-DD392854518E}" srcId="{DD80C007-D501-408D-8C84-F33F5BD4C3B3}" destId="{8C18E924-9BF9-45BF-9701-BEAEF382D832}" srcOrd="0" destOrd="0" parTransId="{547B6126-0FC0-44A8-AA39-E0715439B02C}" sibTransId="{F5BC5F90-207E-4F72-B151-43D83B37E1CC}"/>
    <dgm:cxn modelId="{C25B9A84-8585-4B13-BE24-67621BD5C7AA}" type="presOf" srcId="{1B60A5A1-45DD-4113-85DF-22A20C968EBB}" destId="{66CD6DDB-E2CF-4893-9EFE-FA26849062DF}" srcOrd="0" destOrd="2" presId="urn:diagrams.loki3.com/BracketList"/>
    <dgm:cxn modelId="{5461D1A6-8971-456D-9DFD-78969B3C31BD}" type="presOf" srcId="{9FDB7DE7-3540-41DB-92EA-9D062A3C7268}" destId="{2389EFC2-D2C3-4BF8-AAA1-2AFCA87CB02E}" srcOrd="0" destOrd="1" presId="urn:diagrams.loki3.com/BracketList"/>
    <dgm:cxn modelId="{D63D9821-89BC-4BEE-9E5D-3209C66005B8}" srcId="{0873622C-FE5E-4B62-94E0-CA5FEB8106FB}" destId="{23FC0959-8DED-4A1A-B260-0BEC7F52D732}" srcOrd="1" destOrd="0" parTransId="{86A8D457-595F-4D0F-AFA4-79CE66228958}" sibTransId="{D16265EB-58EA-4E57-9855-B8FC77714588}"/>
    <dgm:cxn modelId="{33485B44-2EE2-48EF-96D9-8AF252975CFA}" type="presOf" srcId="{23FC0959-8DED-4A1A-B260-0BEC7F52D732}" destId="{66CD6DDB-E2CF-4893-9EFE-FA26849062DF}" srcOrd="0" destOrd="1" presId="urn:diagrams.loki3.com/BracketList"/>
    <dgm:cxn modelId="{2595F787-10F7-403C-AC80-A3699D9CA57C}" type="presOf" srcId="{0873622C-FE5E-4B62-94E0-CA5FEB8106FB}" destId="{2D081380-DF81-4199-8ED4-14AB8B3A53D7}" srcOrd="0" destOrd="0" presId="urn:diagrams.loki3.com/BracketList"/>
    <dgm:cxn modelId="{37613F22-2E82-4F1C-BE3D-101EA22BC461}" srcId="{DB281DFF-9C99-4DA7-B6AA-5319036F16AB}" destId="{DD80C007-D501-408D-8C84-F33F5BD4C3B3}" srcOrd="0" destOrd="0" parTransId="{632E831B-5141-4A5D-B37D-000E3EA050FC}" sibTransId="{EE5295D4-14B2-4885-AA8F-C8B3FA8CD8F4}"/>
    <dgm:cxn modelId="{8D4B1F91-95D2-47E7-A131-137285E5155E}" type="presOf" srcId="{8C18E924-9BF9-45BF-9701-BEAEF382D832}" destId="{2389EFC2-D2C3-4BF8-AAA1-2AFCA87CB02E}" srcOrd="0" destOrd="0" presId="urn:diagrams.loki3.com/BracketList"/>
    <dgm:cxn modelId="{D94269A6-4F87-4004-9AAC-B7AD4880E3D8}" srcId="{DD80C007-D501-408D-8C84-F33F5BD4C3B3}" destId="{9FDB7DE7-3540-41DB-92EA-9D062A3C7268}" srcOrd="1" destOrd="0" parTransId="{9CAEA8FF-29AA-44F4-B623-0A7AEF6F46B0}" sibTransId="{276C4EAF-C572-4D15-9E97-2F2D2B370160}"/>
    <dgm:cxn modelId="{15559676-9920-4080-A572-A8FC5C435098}" srcId="{0873622C-FE5E-4B62-94E0-CA5FEB8106FB}" destId="{B9D82747-D956-486F-AA0C-1EC36DAF963D}" srcOrd="0" destOrd="0" parTransId="{E805432D-E42A-4625-9676-578FB44AA4C1}" sibTransId="{ADF472D0-11C5-4B9C-800C-E877F62E79AA}"/>
    <dgm:cxn modelId="{1A253E84-8214-4A27-9D49-B0C250D9934F}" type="presOf" srcId="{B9D82747-D956-486F-AA0C-1EC36DAF963D}" destId="{66CD6DDB-E2CF-4893-9EFE-FA26849062DF}" srcOrd="0" destOrd="0" presId="urn:diagrams.loki3.com/BracketList"/>
    <dgm:cxn modelId="{E6F86432-3E8C-4269-A52A-61F821DEA33E}" type="presOf" srcId="{DD80C007-D501-408D-8C84-F33F5BD4C3B3}" destId="{87642488-C00C-40E2-A65F-C405CC26955E}" srcOrd="0" destOrd="0" presId="urn:diagrams.loki3.com/BracketList"/>
    <dgm:cxn modelId="{89AE2DED-B68B-432A-9FF5-4474313CE3DB}" type="presParOf" srcId="{7646CDA3-FE12-488E-AAD4-04CB04428625}" destId="{C7108325-8724-4C45-8959-079059309666}" srcOrd="0" destOrd="0" presId="urn:diagrams.loki3.com/BracketList"/>
    <dgm:cxn modelId="{4C44FCC9-06BE-4454-902E-997B8237D840}" type="presParOf" srcId="{C7108325-8724-4C45-8959-079059309666}" destId="{87642488-C00C-40E2-A65F-C405CC26955E}" srcOrd="0" destOrd="0" presId="urn:diagrams.loki3.com/BracketList"/>
    <dgm:cxn modelId="{44FA2DCF-724F-4050-B502-894DA6EDB721}" type="presParOf" srcId="{C7108325-8724-4C45-8959-079059309666}" destId="{C7A86475-1448-4A38-832A-69A69B9AE786}" srcOrd="1" destOrd="0" presId="urn:diagrams.loki3.com/BracketList"/>
    <dgm:cxn modelId="{77D0DBFA-CF04-4EF8-9328-6D66BAECDC7A}" type="presParOf" srcId="{C7108325-8724-4C45-8959-079059309666}" destId="{D7A1E72A-2911-48F2-958F-BB5A0993E7FF}" srcOrd="2" destOrd="0" presId="urn:diagrams.loki3.com/BracketList"/>
    <dgm:cxn modelId="{44065B2A-C73D-4A9F-9FC5-C6935F7D9CB4}" type="presParOf" srcId="{C7108325-8724-4C45-8959-079059309666}" destId="{2389EFC2-D2C3-4BF8-AAA1-2AFCA87CB02E}" srcOrd="3" destOrd="0" presId="urn:diagrams.loki3.com/BracketList"/>
    <dgm:cxn modelId="{7087BE43-B404-4C73-8225-C881CA4487DE}" type="presParOf" srcId="{7646CDA3-FE12-488E-AAD4-04CB04428625}" destId="{4F6D3521-2927-43E3-BA5A-9FAF23A7558C}" srcOrd="1" destOrd="0" presId="urn:diagrams.loki3.com/BracketList"/>
    <dgm:cxn modelId="{EADFCB97-C197-475B-9B19-5BCF0CE4C7C8}" type="presParOf" srcId="{7646CDA3-FE12-488E-AAD4-04CB04428625}" destId="{30F3BD1C-353B-41B3-8469-696D9945967A}" srcOrd="2" destOrd="0" presId="urn:diagrams.loki3.com/BracketList"/>
    <dgm:cxn modelId="{C4346E43-7F94-496F-AB37-AF848DD2F2D7}" type="presParOf" srcId="{30F3BD1C-353B-41B3-8469-696D9945967A}" destId="{2D081380-DF81-4199-8ED4-14AB8B3A53D7}" srcOrd="0" destOrd="0" presId="urn:diagrams.loki3.com/BracketList"/>
    <dgm:cxn modelId="{10C56FB0-E5FD-4B99-83D0-9EFA6ED6277A}" type="presParOf" srcId="{30F3BD1C-353B-41B3-8469-696D9945967A}" destId="{08A74A0D-66DE-494F-942D-15915EA4DD38}" srcOrd="1" destOrd="0" presId="urn:diagrams.loki3.com/BracketList"/>
    <dgm:cxn modelId="{038B4A46-4C21-4EB1-BBA0-09A359D3A252}" type="presParOf" srcId="{30F3BD1C-353B-41B3-8469-696D9945967A}" destId="{625DB688-9F5C-43A9-804A-B71CFF9F6E16}" srcOrd="2" destOrd="0" presId="urn:diagrams.loki3.com/BracketList"/>
    <dgm:cxn modelId="{45E09830-93CF-43C6-A3B1-EED2C6C9BA15}" type="presParOf" srcId="{30F3BD1C-353B-41B3-8469-696D9945967A}" destId="{66CD6DDB-E2CF-4893-9EFE-FA26849062D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4CCB6-EBDB-44F5-9D3C-B8CEDFAF08ED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15B4-3426-416B-ABD5-47FE749F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1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15B4-3426-416B-ABD5-47FE749FEA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4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08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4351BCF-9A89-4745-85B5-0F7D11D7B892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72D556A-E7DC-4EE5-B157-B12DE4D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0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cboe-my.sharepoint.com/personal/jcooper_wcboe_org/Documents/SAT%20prep/Harvey_Magaz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mple-questions/reading/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mple-questions/reading/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mple-questions/writing/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mple-questions/writing/1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rcc.pearson.com/resources/Practice-Tests/TBAD/Gr10ELA/PC1105816_Gr10ELATB_PT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.org/content/dam/act/unsecured/documents/Preparing-for-the-AC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ep.ivyglobal.com/sat/practice_tests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While waiting,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7269480" cy="43513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Please log onto the computers.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JMB USER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Clippers2016!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Go to the </a:t>
            </a:r>
            <a:r>
              <a:rPr lang="en-US" sz="3200" b="0" dirty="0" smtClean="0"/>
              <a:t>internet--Google.</a:t>
            </a:r>
            <a:endParaRPr lang="en-US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Search </a:t>
            </a:r>
            <a:r>
              <a:rPr lang="en-US" sz="3200" b="0" dirty="0" smtClean="0">
                <a:solidFill>
                  <a:srgbClr val="0070C0"/>
                </a:solidFill>
              </a:rPr>
              <a:t>jdcooper.weebly.com</a:t>
            </a:r>
            <a:endParaRPr lang="en-US" sz="3200" b="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Choose “Test Prep—Semester 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0250" y="-1739900"/>
            <a:ext cx="17820700" cy="94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10" y="354013"/>
            <a:ext cx="8643103" cy="54768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So, what will you have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7524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AutoNum type="arabicPeriod"/>
            </a:pPr>
            <a:r>
              <a:rPr lang="en-US" sz="2800" b="0" dirty="0"/>
              <a:t> You will have to analyze scientific and historical documents (21 questions for each content; 42 questions total).</a:t>
            </a:r>
          </a:p>
          <a:p>
            <a:pPr>
              <a:buAutoNum type="arabicPeriod"/>
            </a:pPr>
            <a:r>
              <a:rPr lang="en-US" sz="2800" b="0" dirty="0"/>
              <a:t>There will be informational graphics on the test (1-2 in history/social studies; 1 for science) that you will also have to analyze.</a:t>
            </a:r>
          </a:p>
          <a:p>
            <a:pPr>
              <a:buAutoNum type="arabicPeriod"/>
            </a:pPr>
            <a:r>
              <a:rPr lang="en-US" sz="2800" b="0" dirty="0"/>
              <a:t>There will be a piece of American or World Literature (10 questions).</a:t>
            </a:r>
          </a:p>
          <a:p>
            <a:pPr>
              <a:buAutoNum type="arabicPeriod"/>
            </a:pPr>
            <a:r>
              <a:rPr lang="en-US" sz="2800" b="0" dirty="0"/>
              <a:t>Questions will require text evidence.</a:t>
            </a:r>
          </a:p>
          <a:p>
            <a:pPr>
              <a:buAutoNum type="arabicPeriod"/>
            </a:pPr>
            <a:r>
              <a:rPr lang="en-US" sz="2800" b="0" dirty="0"/>
              <a:t>Words will need to be defined in context.</a:t>
            </a:r>
          </a:p>
          <a:p>
            <a:pPr>
              <a:buAutoNum type="arabicPeriod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631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SO, How will you do it?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A+ </a:t>
            </a:r>
            <a:r>
              <a:rPr lang="en-US" dirty="0"/>
              <a:t>= 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ANNOTATE!</a:t>
            </a:r>
          </a:p>
          <a:p>
            <a:pPr lvl="1"/>
            <a:r>
              <a:rPr lang="en-US" sz="3600" dirty="0"/>
              <a:t>Put the text in your own </a:t>
            </a:r>
            <a:r>
              <a:rPr lang="en-US" sz="3600" dirty="0" smtClean="0"/>
              <a:t>words.</a:t>
            </a:r>
            <a:endParaRPr lang="en-US" sz="3600" dirty="0"/>
          </a:p>
          <a:p>
            <a:pPr lvl="1"/>
            <a:r>
              <a:rPr lang="en-US" sz="3600" dirty="0"/>
              <a:t>Identify the main idea for each </a:t>
            </a:r>
            <a:r>
              <a:rPr lang="en-US" sz="3600" dirty="0" smtClean="0"/>
              <a:t>paragraph.</a:t>
            </a:r>
            <a:endParaRPr lang="en-US" sz="3600" dirty="0"/>
          </a:p>
          <a:p>
            <a:pPr lvl="1"/>
            <a:r>
              <a:rPr lang="en-US" sz="3600" dirty="0"/>
              <a:t>Consider the reading basics: who, what, where, when, and </a:t>
            </a:r>
            <a:r>
              <a:rPr lang="en-US" sz="3600" dirty="0" smtClean="0"/>
              <a:t>why.</a:t>
            </a:r>
            <a:endParaRPr lang="en-US" sz="3600" dirty="0"/>
          </a:p>
          <a:p>
            <a:pPr lvl="1"/>
            <a:r>
              <a:rPr lang="en-US" sz="3600" dirty="0"/>
              <a:t>Underline what you </a:t>
            </a:r>
            <a:r>
              <a:rPr lang="en-US" sz="3600" dirty="0" smtClean="0"/>
              <a:t>can.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8038"/>
            <a:ext cx="7269480" cy="1325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AND WHAT ELSE?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09" y="2133600"/>
            <a:ext cx="6446520" cy="4351337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hlinkClick r:id="rId2"/>
              </a:rPr>
              <a:t>READ</a:t>
            </a:r>
            <a:endParaRPr lang="en-US" sz="54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Whether online or traditional print, read and discuss informational text (non fiction) at home.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Consider subscriptions to </a:t>
            </a:r>
            <a:r>
              <a:rPr lang="en-US" sz="2800" i="1" dirty="0" smtClean="0"/>
              <a:t>Smithsonian, </a:t>
            </a:r>
            <a:r>
              <a:rPr lang="en-US" sz="2800" dirty="0" smtClean="0"/>
              <a:t>which presents informative articles about science and social studies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543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4876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558890">
            <a:off x="4166643" y="404221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"/>
            <a:ext cx="9144000" cy="500176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3150178">
            <a:off x="1664915" y="129623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039100" cy="5486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Scroll to the bottom of the page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381999" cy="39624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35052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4953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1389888" y="8199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SAMPLE 1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collegereadiness.collegeboard.org/sample-questions/reading/6</a:t>
            </a:r>
            <a:endParaRPr lang="en-US" dirty="0" smtClean="0"/>
          </a:p>
          <a:p>
            <a:endParaRPr lang="en-US" dirty="0"/>
          </a:p>
          <a:p>
            <a:r>
              <a:rPr lang="en-US" sz="3600" b="0" dirty="0" smtClean="0"/>
              <a:t>Try question #6 from the SAT sample.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dirty="0" smtClean="0"/>
              <a:t>Remember to annotate!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dirty="0" smtClean="0"/>
              <a:t>Identify the purpose of the question.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6594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Sample 2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collegereadiness.collegeboard.org/sample-questions/reading/8</a:t>
            </a:r>
            <a:endParaRPr lang="en-US" dirty="0" smtClean="0"/>
          </a:p>
          <a:p>
            <a:endParaRPr lang="en-US" dirty="0"/>
          </a:p>
          <a:p>
            <a:r>
              <a:rPr lang="en-US" sz="3200" b="0" dirty="0" smtClean="0"/>
              <a:t>Now try question #8 from the SAT sample.  It assesses a different kind of reading skill.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dirty="0" smtClean="0"/>
              <a:t>What helped you to answer this question?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059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Preparation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Testing requirements as of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Looking at the New SAT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Test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few helpful hints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786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WRITING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So, what can you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74" y="1691322"/>
            <a:ext cx="7520940" cy="39285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AutoNum type="arabicPeriod"/>
            </a:pPr>
            <a:r>
              <a:rPr lang="en-US" sz="2000" b="0" dirty="0"/>
              <a:t>Questions will be linked to  approximately 4 longer sample passages.</a:t>
            </a:r>
          </a:p>
          <a:p>
            <a:pPr>
              <a:buAutoNum type="arabicPeriod" startAt="2"/>
            </a:pPr>
            <a:r>
              <a:rPr lang="en-US" sz="2000" b="0" dirty="0"/>
              <a:t>For about 20 questions, you will be asked about basic English conventions, like punctuation, usage and sentence structure.  </a:t>
            </a:r>
          </a:p>
          <a:p>
            <a:pPr>
              <a:buAutoNum type="arabicPeriod" startAt="2"/>
            </a:pPr>
            <a:r>
              <a:rPr lang="en-US" sz="2000" b="0" dirty="0"/>
              <a:t>You will also need to add evidence to the writing; some of this evidence will come from a chart or a table (These may be part of the Expression Questions). </a:t>
            </a:r>
          </a:p>
          <a:p>
            <a:pPr>
              <a:buAutoNum type="arabicPeriod" startAt="2"/>
            </a:pPr>
            <a:r>
              <a:rPr lang="en-US" sz="2000" b="0" dirty="0"/>
              <a:t>You will also need to examine organization and expression of ideas (24 questions).</a:t>
            </a:r>
          </a:p>
          <a:p>
            <a:pPr>
              <a:buAutoNum type="arabicPeriod" startAt="2"/>
            </a:pPr>
            <a:r>
              <a:rPr lang="en-US" sz="2000" b="0" dirty="0"/>
              <a:t>The essay, much like the literary diagnostics and </a:t>
            </a:r>
            <a:r>
              <a:rPr lang="en-US" sz="2000" b="0" dirty="0" err="1"/>
              <a:t>summatives</a:t>
            </a:r>
            <a:r>
              <a:rPr lang="en-US" sz="2000" b="0" dirty="0"/>
              <a:t> that you take, will require you to analyze a piece of writing.  It is optional.</a:t>
            </a:r>
          </a:p>
          <a:p>
            <a:pPr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4953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1389888" y="8199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10600" cy="47244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890387">
            <a:off x="1503017" y="159478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Sample 1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collegereadiness.collegeboard.org/sample-questions/writing/1</a:t>
            </a:r>
            <a:endParaRPr lang="en-US" dirty="0" smtClean="0"/>
          </a:p>
          <a:p>
            <a:endParaRPr lang="en-US" dirty="0"/>
          </a:p>
          <a:p>
            <a:r>
              <a:rPr lang="en-US" sz="2400" b="0" dirty="0" smtClean="0"/>
              <a:t>Try question #1 from the SAT sample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Read the passage first.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Annotate with three bullet points at the end of the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Go to the question</a:t>
            </a:r>
            <a:r>
              <a:rPr lang="en-US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r>
              <a:rPr lang="en-US" sz="2400" b="0" i="1" dirty="0" smtClean="0"/>
              <a:t>What grammatical concept is assessed through this question?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4140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Sample 2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collegereadiness.collegeboard.org/sample-questions/writing/11</a:t>
            </a:r>
            <a:endParaRPr lang="en-US" dirty="0" smtClean="0"/>
          </a:p>
          <a:p>
            <a:endParaRPr lang="en-US" dirty="0"/>
          </a:p>
          <a:p>
            <a:r>
              <a:rPr lang="en-US" sz="2000" b="0" dirty="0" smtClean="0"/>
              <a:t>Try question #11 from the SAT sample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Read the graph.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Annotate it with a sentence summary.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Connect the annotations for both selections.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Answer the question.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/>
            <a:r>
              <a:rPr lang="en-US" sz="2000" b="0" i="1" dirty="0" smtClean="0"/>
              <a:t>Is this question challenging?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65760"/>
            <a:ext cx="8839200" cy="54864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So how do I prepare for this?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Move beyond “one and done” writing.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Look over and revise your writing consistently.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Practice sample questions online.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Look for errors in published documents.</a:t>
            </a:r>
          </a:p>
          <a:p>
            <a:pPr marL="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463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about the essay?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12759"/>
            <a:ext cx="3962400" cy="3749841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en-US" dirty="0" smtClean="0"/>
              <a:t>Understand the prompt.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Know what the appeals of argument are.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Name them.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Identify them.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Explain them.</a:t>
            </a:r>
          </a:p>
          <a:p>
            <a:pPr lvl="1"/>
            <a:r>
              <a:rPr lang="en-US" sz="3200" dirty="0" smtClean="0"/>
              <a:t>Know how to discuss an author’s craft.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Look at word choice.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Consider sentence structure.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Plan your response.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</a:t>
            </a:r>
            <a:r>
              <a:rPr lang="en-US" sz="3600" dirty="0"/>
              <a:t>= </a:t>
            </a:r>
            <a:r>
              <a:rPr lang="en-US" sz="2400" dirty="0"/>
              <a:t>address the prompt with a thesis statement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C</a:t>
            </a:r>
            <a:r>
              <a:rPr lang="en-US" sz="3600" dirty="0"/>
              <a:t>= </a:t>
            </a:r>
            <a:r>
              <a:rPr lang="en-US" sz="3200" dirty="0"/>
              <a:t>cite evidence to support your topic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E= </a:t>
            </a:r>
            <a:r>
              <a:rPr lang="en-US" dirty="0"/>
              <a:t>explain how the evidence connects to the thesis or purpose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S= </a:t>
            </a:r>
            <a:r>
              <a:rPr lang="en-US" dirty="0"/>
              <a:t>summarize at the end of each body paragraph and the essay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797" y="1785623"/>
            <a:ext cx="7928403" cy="120430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MATHEMATICS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Requirements as of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93840"/>
              </p:ext>
            </p:extLst>
          </p:nvPr>
        </p:nvGraphicFramePr>
        <p:xfrm>
          <a:off x="946150" y="1828800"/>
          <a:ext cx="64468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6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456096" y="4135254"/>
            <a:ext cx="8763000" cy="5486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Grade level appropriate math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624125"/>
              </p:ext>
            </p:extLst>
          </p:nvPr>
        </p:nvGraphicFramePr>
        <p:xfrm>
          <a:off x="304800" y="533401"/>
          <a:ext cx="7391400" cy="11039855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733550"/>
              </a:tblGrid>
              <a:tr h="265725">
                <a:tc gridSpan="4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195" marR="44195" marT="22098" marB="2209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8629">
                <a:tc>
                  <a:txBody>
                    <a:bodyPr/>
                    <a:lstStyle/>
                    <a:p>
                      <a:r>
                        <a:rPr lang="en-US" sz="1800" b="1" dirty="0"/>
                        <a:t>Area of Focus</a:t>
                      </a:r>
                      <a:endParaRPr lang="en-US" sz="1800" dirty="0"/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PSAT 8/9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PSAT 10 AND PSAT/NMSQT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SAT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502">
                <a:tc>
                  <a:txBody>
                    <a:bodyPr/>
                    <a:lstStyle/>
                    <a:p>
                      <a:r>
                        <a:rPr lang="en-US" sz="1800" b="1" dirty="0"/>
                        <a:t>Complexity</a:t>
                      </a:r>
                      <a:endParaRPr lang="en-US" sz="1800" dirty="0"/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 items requiring one or two steps to solve.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Many items requiring two or more steps to solve.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Emphasis on multistep problems.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375">
                <a:tc>
                  <a:txBody>
                    <a:bodyPr/>
                    <a:lstStyle/>
                    <a:p>
                      <a:r>
                        <a:rPr lang="en-US" sz="1800" b="1" dirty="0"/>
                        <a:t>Geometry</a:t>
                      </a:r>
                      <a:endParaRPr lang="en-US" sz="1800" dirty="0"/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May require the use of common geometric equations.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May require the use of common geometric equations and spatial reasoning.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Requires the use of geometry concepts and reasoning.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2185">
                <a:tc>
                  <a:txBody>
                    <a:bodyPr/>
                    <a:lstStyle/>
                    <a:p>
                      <a:r>
                        <a:rPr lang="en-US" sz="1800" b="1" dirty="0"/>
                        <a:t>Probability and Statistics</a:t>
                      </a:r>
                      <a:endParaRPr lang="en-US" sz="1800" dirty="0"/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Includes ratios, proportions, </a:t>
                      </a:r>
                      <a:r>
                        <a:rPr lang="en-US" sz="1800" dirty="0" err="1"/>
                        <a:t>percents</a:t>
                      </a:r>
                      <a:r>
                        <a:rPr lang="en-US" sz="1800" dirty="0"/>
                        <a:t>, introductory probability, and statistics.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Requires comparing linear and exponential growth.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Includes statistics topics such as sampling and inferring correlation and causation from a research method.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4439">
                <a:tc>
                  <a:txBody>
                    <a:bodyPr/>
                    <a:lstStyle/>
                    <a:p>
                      <a:r>
                        <a:rPr lang="en-US" sz="1800" b="1" dirty="0"/>
                        <a:t>Trigonometry</a:t>
                      </a:r>
                      <a:endParaRPr lang="en-US" sz="1800" dirty="0"/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May require the use of properties of right triangles to solve problems.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Requires the use of trigonometric relationships.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Requires the use of trigonometry.</a:t>
                      </a:r>
                    </a:p>
                  </a:txBody>
                  <a:tcPr marL="44195" marR="44195" marT="22098" marB="22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OVERALL 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0" dirty="0"/>
              <a:t>Stronger command of fewer important 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dirty="0"/>
              <a:t>Command and fluency of mathematical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dirty="0"/>
              <a:t>Conceptual understanding of math ideas</a:t>
            </a:r>
          </a:p>
          <a:p>
            <a:pPr marL="0" indent="0"/>
            <a:r>
              <a:rPr lang="en-US" sz="3200" b="0" dirty="0"/>
              <a:t>*** </a:t>
            </a:r>
            <a:r>
              <a:rPr lang="en-US" sz="3200" dirty="0"/>
              <a:t>Calculator portion </a:t>
            </a:r>
            <a:r>
              <a:rPr lang="en-US" sz="3200" b="0" dirty="0"/>
              <a:t>(55 minutes)</a:t>
            </a:r>
          </a:p>
          <a:p>
            <a:pPr marL="0" indent="0"/>
            <a:r>
              <a:rPr lang="en-US" sz="3200" b="0" dirty="0"/>
              <a:t>***</a:t>
            </a:r>
            <a:r>
              <a:rPr lang="en-US" sz="3200" dirty="0"/>
              <a:t>Non-calculator portion </a:t>
            </a:r>
            <a:r>
              <a:rPr lang="en-US" sz="3200" b="0" dirty="0"/>
              <a:t>(25 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HEART OF ALGEBRA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There will be 19 questions on this section.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/>
              <a:t>Questions will cover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Linear equations in one variable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Linear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Linear equations with 2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Systems of 2 linear equations in 2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Linear inequalities in 1 or 2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Problem solving and data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There will be 17 questions on this section.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Information assessed here will cover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Ratios, rates proportional relationships and units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Percentages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1 variable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 variable data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Probability and conditional probability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Information from sample statistics and the margin of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Evaluating statistical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610600" cy="5486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Passport to advanced mathematics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dirty="0"/>
              <a:t>Nonlinear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dirty="0"/>
              <a:t>Equivalent expressions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dirty="0"/>
              <a:t>Nonlinear equations in 1 variable systems of equations in 2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So, What should I do?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Use your mental math more frequently.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When shopping, estimate the tax.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Figure out percentage off discounts.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Determine what to tip a server.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Review using the practice problems.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Use the College Board website to guide you through some questions.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Determine what areas you need to review.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5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610600" cy="47244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890387">
            <a:off x="1198216" y="93200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Look at sample problems in this section.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0583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SCORING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YOU NEED TO KNOW?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This version of the SAT is worth 1600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about your results will come to you in a variety of </a:t>
            </a:r>
            <a:r>
              <a:rPr lang="en-US" sz="3200" dirty="0" err="1" smtClean="0"/>
              <a:t>subscores</a:t>
            </a:r>
            <a:r>
              <a:rPr lang="en-US" sz="3200" dirty="0" smtClean="0"/>
              <a:t> to help you improve the next time you take the test.  Most people take the test three times.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 Algebra I and PARCC English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668715"/>
              </p:ext>
            </p:extLst>
          </p:nvPr>
        </p:nvGraphicFramePr>
        <p:xfrm>
          <a:off x="946150" y="1828800"/>
          <a:ext cx="6446838" cy="4351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1710"/>
                <a:gridCol w="1611710"/>
                <a:gridCol w="1611710"/>
                <a:gridCol w="1611710"/>
              </a:tblGrid>
              <a:tr h="36242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taken 2016-2017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Achieve a passing score of 725</a:t>
                      </a:r>
                      <a:endParaRPr lang="en-US" sz="2400" dirty="0"/>
                    </a:p>
                  </a:txBody>
                  <a:tcPr marL="78374" marR="7837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taken in 2017-2018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Achieve a passing score of 733</a:t>
                      </a:r>
                      <a:endParaRPr lang="en-US" sz="2400" dirty="0"/>
                    </a:p>
                  </a:txBody>
                  <a:tcPr marL="78374" marR="7837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taken in 2018-2019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Achieve a passing score of 741</a:t>
                      </a:r>
                      <a:endParaRPr lang="en-US" sz="2400" dirty="0"/>
                    </a:p>
                  </a:txBody>
                  <a:tcPr marL="78374" marR="78374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As </a:t>
                      </a:r>
                      <a:r>
                        <a:rPr lang="en-US" baseline="0" dirty="0" smtClean="0"/>
                        <a:t> 2017, students who have not achieved a passing score will complete a Bridge project through a summer course or English 11. </a:t>
                      </a:r>
                      <a:endParaRPr lang="en-US" dirty="0"/>
                    </a:p>
                  </a:txBody>
                  <a:tcPr marL="78374" marR="7837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5638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PARCC 10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48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140208"/>
            <a:ext cx="9143999" cy="54197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139391">
            <a:off x="2999785" y="36797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good source:</a:t>
            </a:r>
          </a:p>
          <a:p>
            <a:endParaRPr lang="en-US" sz="2400" dirty="0"/>
          </a:p>
          <a:p>
            <a:r>
              <a:rPr lang="en-US" sz="2400" dirty="0" smtClean="0"/>
              <a:t>Prep Scholar—helpful hints for the SAT and ACT</a:t>
            </a:r>
          </a:p>
          <a:p>
            <a:endParaRPr lang="en-US" sz="2400" dirty="0"/>
          </a:p>
          <a:p>
            <a:r>
              <a:rPr lang="en-US" sz="2400" dirty="0" smtClean="0"/>
              <a:t>Ivy Global—Practice Tests</a:t>
            </a:r>
          </a:p>
          <a:p>
            <a:endParaRPr lang="en-US" sz="2400" dirty="0"/>
          </a:p>
          <a:p>
            <a:r>
              <a:rPr lang="en-US" sz="2400" dirty="0" smtClean="0"/>
              <a:t>JMB Databases—Choose extensive reading in science, technology, and history</a:t>
            </a:r>
          </a:p>
          <a:p>
            <a:r>
              <a:rPr lang="en-US" sz="2400" dirty="0" smtClean="0"/>
              <a:t>Look for articles with graphs and charts (2-3 questions for every section)</a:t>
            </a:r>
          </a:p>
          <a:p>
            <a:endParaRPr lang="en-US" sz="2400" dirty="0"/>
          </a:p>
          <a:p>
            <a:r>
              <a:rPr lang="en-US" sz="2400" dirty="0" smtClean="0"/>
              <a:t>Wide reading in science, history, geography, social studies</a:t>
            </a:r>
            <a:r>
              <a:rPr lang="en-US" sz="2400" smtClean="0"/>
              <a:t>, biographies </a:t>
            </a:r>
            <a:r>
              <a:rPr lang="en-US" sz="2400" dirty="0" smtClean="0"/>
              <a:t>and economics as well </a:t>
            </a:r>
            <a:r>
              <a:rPr lang="en-US" sz="2400" smtClean="0"/>
              <a:t>as literature.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8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371531"/>
              </p:ext>
            </p:extLst>
          </p:nvPr>
        </p:nvGraphicFramePr>
        <p:xfrm>
          <a:off x="822325" y="1100138"/>
          <a:ext cx="7712075" cy="431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0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24" y="2057400"/>
            <a:ext cx="7940040" cy="415717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The ACT is often chosen over the SAT.</a:t>
            </a:r>
          </a:p>
          <a:p>
            <a:r>
              <a:rPr lang="en-US" sz="3200" dirty="0" smtClean="0"/>
              <a:t>Most colleges accept it. </a:t>
            </a:r>
          </a:p>
          <a:p>
            <a:endParaRPr lang="en-US" sz="3200" dirty="0"/>
          </a:p>
          <a:p>
            <a:r>
              <a:rPr lang="en-US" sz="2800" dirty="0" smtClean="0"/>
              <a:t>The ACT tests five areas:  English</a:t>
            </a:r>
            <a:r>
              <a:rPr lang="en-US" sz="2800" dirty="0"/>
              <a:t>, Math, Reading, Science and </a:t>
            </a:r>
            <a:r>
              <a:rPr lang="en-US" sz="2800" dirty="0" smtClean="0"/>
              <a:t>Writing.</a:t>
            </a:r>
          </a:p>
          <a:p>
            <a:r>
              <a:rPr lang="en-US" sz="2800" dirty="0" smtClean="0"/>
              <a:t>A score </a:t>
            </a:r>
            <a:r>
              <a:rPr lang="en-US" sz="2800" dirty="0"/>
              <a:t>(ranging from 1 to 36) is determined, giving a maximum possible total score of 36. The median total score on the ACT is 21.1.</a:t>
            </a:r>
            <a:endParaRPr lang="en-US" sz="3200" dirty="0"/>
          </a:p>
          <a:p>
            <a:r>
              <a:rPr lang="en-US" sz="3200" dirty="0" smtClean="0"/>
              <a:t>Try a practice </a:t>
            </a:r>
            <a:r>
              <a:rPr lang="en-US" sz="3200" dirty="0"/>
              <a:t>test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www.act.org/content/dam/act/unsecured/documents/Preparing-for-the-ACT.pdf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91116" y="1869740"/>
            <a:ext cx="6438534" cy="1975517"/>
          </a:xfrm>
        </p:spPr>
        <p:txBody>
          <a:bodyPr/>
          <a:lstStyle/>
          <a:p>
            <a:r>
              <a:rPr lang="en-US" sz="5400" dirty="0" smtClean="0"/>
              <a:t>Re-designed </a:t>
            </a:r>
            <a:r>
              <a:rPr lang="en-US" sz="6000" dirty="0" smtClean="0"/>
              <a:t>SAT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921213" y="3068953"/>
            <a:ext cx="6511131" cy="1090061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it is, what it looks like, and what you can do about it.</a:t>
            </a:r>
            <a:endParaRPr lang="en-US" sz="28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73" y="4256167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2758440" cy="734868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SAT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534400" cy="3579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All juniors will take the SAT </a:t>
            </a:r>
            <a:r>
              <a:rPr lang="en-US" sz="2800" b="0" dirty="0"/>
              <a:t> </a:t>
            </a:r>
            <a:r>
              <a:rPr lang="en-US" sz="2800" b="0" dirty="0" smtClean="0"/>
              <a:t>in March.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This test is paid for by the BOE.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Results will be available approximately 2-3 weeks after taking the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Feedback is provided to help students increase their scores.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This is not a graduation requirement.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 smtClean="0"/>
              <a:t>A score of 500 in Language and 500 in Math earns College and Career Ready status. </a:t>
            </a:r>
          </a:p>
        </p:txBody>
      </p:sp>
    </p:spTree>
    <p:extLst>
      <p:ext uri="{BB962C8B-B14F-4D97-AF65-F5344CB8AC3E}">
        <p14:creationId xmlns:p14="http://schemas.microsoft.com/office/powerpoint/2010/main" val="4815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err="1" smtClean="0"/>
              <a:t>ReADING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814</TotalTime>
  <Words>1318</Words>
  <Application>Microsoft Office PowerPoint</Application>
  <PresentationFormat>On-screen Show (4:3)</PresentationFormat>
  <Paragraphs>219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Schoolbook</vt:lpstr>
      <vt:lpstr>Wingdings 2</vt:lpstr>
      <vt:lpstr>View</vt:lpstr>
      <vt:lpstr>While waiting,</vt:lpstr>
      <vt:lpstr>Testing Preparation </vt:lpstr>
      <vt:lpstr>Testing Requirements as of 2017</vt:lpstr>
      <vt:lpstr>PARCC Algebra I and PARCC English 10</vt:lpstr>
      <vt:lpstr>HSA</vt:lpstr>
      <vt:lpstr>ACT preparation</vt:lpstr>
      <vt:lpstr>Re-designed SAT</vt:lpstr>
      <vt:lpstr>SAT </vt:lpstr>
      <vt:lpstr>ReADING</vt:lpstr>
      <vt:lpstr>PowerPoint Presentation</vt:lpstr>
      <vt:lpstr>So, what will you have to Do?</vt:lpstr>
      <vt:lpstr>SO, How will you do it?</vt:lpstr>
      <vt:lpstr>AND WHAT ELSE?</vt:lpstr>
      <vt:lpstr>PowerPoint Presentation</vt:lpstr>
      <vt:lpstr>PowerPoint Presentation</vt:lpstr>
      <vt:lpstr>Scroll to the bottom of the page</vt:lpstr>
      <vt:lpstr>PowerPoint Presentation</vt:lpstr>
      <vt:lpstr>SAMPLE 1</vt:lpstr>
      <vt:lpstr>Sample 2</vt:lpstr>
      <vt:lpstr>WRITING</vt:lpstr>
      <vt:lpstr>PowerPoint Presentation</vt:lpstr>
      <vt:lpstr>So, what can you expect?</vt:lpstr>
      <vt:lpstr>PowerPoint Presentation</vt:lpstr>
      <vt:lpstr>PowerPoint Presentation</vt:lpstr>
      <vt:lpstr>Sample 1</vt:lpstr>
      <vt:lpstr>Sample 2</vt:lpstr>
      <vt:lpstr>So how do I prepare for this?</vt:lpstr>
      <vt:lpstr>What about the essay?</vt:lpstr>
      <vt:lpstr>MATHEMATICS</vt:lpstr>
      <vt:lpstr>Grade level appropriate math</vt:lpstr>
      <vt:lpstr>OVERALL VIEW</vt:lpstr>
      <vt:lpstr>HEART OF ALGEBRA</vt:lpstr>
      <vt:lpstr>Problem solving and data analysis</vt:lpstr>
      <vt:lpstr>Passport to advanced mathematics</vt:lpstr>
      <vt:lpstr>So, What should I do?</vt:lpstr>
      <vt:lpstr>PowerPoint Presentation</vt:lpstr>
      <vt:lpstr>SAMPLE</vt:lpstr>
      <vt:lpstr>SCORING</vt:lpstr>
      <vt:lpstr>WHAT DO YOU NEED TO KNOW?</vt:lpstr>
      <vt:lpstr>PowerPoint Presentation</vt:lpstr>
      <vt:lpstr>PowerPoint Presentation</vt:lpstr>
      <vt:lpstr>PowerPoint Presentation</vt:lpstr>
    </vt:vector>
  </TitlesOfParts>
  <Company>Wicomico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Re-designed SAT</dc:title>
  <dc:creator>sfieldin</dc:creator>
  <cp:lastModifiedBy>Joan Cooper</cp:lastModifiedBy>
  <cp:revision>105</cp:revision>
  <dcterms:created xsi:type="dcterms:W3CDTF">2014-05-07T15:39:50Z</dcterms:created>
  <dcterms:modified xsi:type="dcterms:W3CDTF">2017-03-09T17:48:58Z</dcterms:modified>
</cp:coreProperties>
</file>