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64" r:id="rId3"/>
    <p:sldId id="257" r:id="rId4"/>
    <p:sldId id="267" r:id="rId5"/>
    <p:sldId id="262" r:id="rId6"/>
    <p:sldId id="263" r:id="rId7"/>
    <p:sldId id="258" r:id="rId8"/>
    <p:sldId id="259" r:id="rId9"/>
    <p:sldId id="260" r:id="rId10"/>
    <p:sldId id="261" r:id="rId11"/>
    <p:sldId id="270" r:id="rId12"/>
    <p:sldId id="271" r:id="rId13"/>
    <p:sldId id="272" r:id="rId14"/>
    <p:sldId id="269" r:id="rId15"/>
    <p:sldId id="268"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1715B2-F419-4E2B-90CC-F7A3AD1D15DF}" type="datetimeFigureOut">
              <a:rPr lang="en-US" smtClean="0"/>
              <a:pPr/>
              <a:t>5/4/2010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3CD697-B5BB-4BA2-BBFB-876E46CDECD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BC95BA-87CA-4D66-9450-78F71D35A496}" type="datetimeFigureOut">
              <a:rPr lang="en-US" smtClean="0"/>
              <a:pPr/>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16D46-AADF-451B-8C18-A985BCEF37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C95BA-87CA-4D66-9450-78F71D35A496}" type="datetimeFigureOut">
              <a:rPr lang="en-US" smtClean="0"/>
              <a:pPr/>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16D46-AADF-451B-8C18-A985BCEF37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C95BA-87CA-4D66-9450-78F71D35A496}" type="datetimeFigureOut">
              <a:rPr lang="en-US" smtClean="0"/>
              <a:pPr/>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16D46-AADF-451B-8C18-A985BCEF37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C95BA-87CA-4D66-9450-78F71D35A496}" type="datetimeFigureOut">
              <a:rPr lang="en-US" smtClean="0"/>
              <a:pPr/>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16D46-AADF-451B-8C18-A985BCEF37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BC95BA-87CA-4D66-9450-78F71D35A496}" type="datetimeFigureOut">
              <a:rPr lang="en-US" smtClean="0"/>
              <a:pPr/>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16D46-AADF-451B-8C18-A985BCEF37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BC95BA-87CA-4D66-9450-78F71D35A496}" type="datetimeFigureOut">
              <a:rPr lang="en-US" smtClean="0"/>
              <a:pPr/>
              <a:t>5/4/2010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16D46-AADF-451B-8C18-A985BCEF37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BC95BA-87CA-4D66-9450-78F71D35A496}" type="datetimeFigureOut">
              <a:rPr lang="en-US" smtClean="0"/>
              <a:pPr/>
              <a:t>5/4/2010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16D46-AADF-451B-8C18-A985BCEF37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BC95BA-87CA-4D66-9450-78F71D35A496}" type="datetimeFigureOut">
              <a:rPr lang="en-US" smtClean="0"/>
              <a:pPr/>
              <a:t>5/4/2010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16D46-AADF-451B-8C18-A985BCEF37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C95BA-87CA-4D66-9450-78F71D35A496}" type="datetimeFigureOut">
              <a:rPr lang="en-US" smtClean="0"/>
              <a:pPr/>
              <a:t>5/4/2010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316D46-AADF-451B-8C18-A985BCEF37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C95BA-87CA-4D66-9450-78F71D35A496}" type="datetimeFigureOut">
              <a:rPr lang="en-US" smtClean="0"/>
              <a:pPr/>
              <a:t>5/4/2010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16D46-AADF-451B-8C18-A985BCEF37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C95BA-87CA-4D66-9450-78F71D35A496}" type="datetimeFigureOut">
              <a:rPr lang="en-US" smtClean="0"/>
              <a:pPr/>
              <a:t>5/4/2010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16D46-AADF-451B-8C18-A985BCEF37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C95BA-87CA-4D66-9450-78F71D35A496}" type="datetimeFigureOut">
              <a:rPr lang="en-US" smtClean="0"/>
              <a:pPr/>
              <a:t>5/4/2010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16D46-AADF-451B-8C18-A985BCEF37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www.cbc.ca/radio2/programs/maslow.png&amp;imgrefurl=http://www.cbc.ca/radio2/programs/2009/11/&amp;usg=__y58LdPcLqRKNN9OeQJJAnTWb9gk=&amp;h=524&amp;w=800&amp;sz=148&amp;hl=en&amp;start=2&amp;um=1&amp;itbs=1&amp;tbnid=ONkXJi1FwALDuM:&amp;tbnh=94&amp;tbnw=143&amp;prev=/images?q=maslow%27s+hierarchy+of+needs+chart&amp;um=1&amp;hl=en&amp;sa=N&amp;rlz=1T4ADSA_enUS371US372&amp;tbs=isch: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i="1" dirty="0" smtClean="0"/>
              <a:t>Freedom Writers</a:t>
            </a:r>
            <a:endParaRPr lang="en-US" sz="6000" i="1" dirty="0"/>
          </a:p>
        </p:txBody>
      </p:sp>
      <p:sp>
        <p:nvSpPr>
          <p:cNvPr id="3" name="Subtitle 2"/>
          <p:cNvSpPr>
            <a:spLocks noGrp="1"/>
          </p:cNvSpPr>
          <p:nvPr>
            <p:ph type="subTitle" idx="1"/>
          </p:nvPr>
        </p:nvSpPr>
        <p:spPr/>
        <p:txBody>
          <a:bodyPr/>
          <a:lstStyle/>
          <a:p>
            <a:r>
              <a:rPr lang="en-US" dirty="0" smtClean="0"/>
              <a:t>A Model for critical analysis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686800" cy="1143000"/>
          </a:xfrm>
        </p:spPr>
        <p:txBody>
          <a:bodyPr>
            <a:normAutofit fontScale="90000"/>
          </a:bodyPr>
          <a:lstStyle/>
          <a:p>
            <a:r>
              <a:rPr lang="en-US" dirty="0" smtClean="0"/>
              <a:t>Sociological analysis—</a:t>
            </a:r>
            <a:r>
              <a:rPr lang="en-US" dirty="0"/>
              <a:t>R</a:t>
            </a:r>
            <a:r>
              <a:rPr lang="en-US" dirty="0" smtClean="0"/>
              <a:t>odney King Riots</a:t>
            </a:r>
            <a:endParaRPr lang="en-US" dirty="0"/>
          </a:p>
        </p:txBody>
      </p:sp>
      <p:sp>
        <p:nvSpPr>
          <p:cNvPr id="3" name="Content Placeholder 2"/>
          <p:cNvSpPr>
            <a:spLocks noGrp="1"/>
          </p:cNvSpPr>
          <p:nvPr>
            <p:ph idx="1"/>
          </p:nvPr>
        </p:nvSpPr>
        <p:spPr>
          <a:xfrm>
            <a:off x="304800" y="1447800"/>
            <a:ext cx="8458200" cy="4830763"/>
          </a:xfrm>
        </p:spPr>
        <p:txBody>
          <a:bodyPr>
            <a:normAutofit fontScale="92500" lnSpcReduction="10000"/>
          </a:bodyPr>
          <a:lstStyle/>
          <a:p>
            <a:r>
              <a:rPr lang="en-US" dirty="0" smtClean="0"/>
              <a:t>Rodney King Protests—King was the victim of police brutality in Los Angeles in 1991. </a:t>
            </a:r>
          </a:p>
          <a:p>
            <a:r>
              <a:rPr lang="en-US" dirty="0" smtClean="0"/>
              <a:t>When the four policemen were acquitted in 1992, anger turned into rioting.</a:t>
            </a:r>
            <a:endParaRPr lang="en-US" dirty="0"/>
          </a:p>
          <a:p>
            <a:r>
              <a:rPr lang="en-US" dirty="0" smtClean="0"/>
              <a:t>The riots were the worst </a:t>
            </a:r>
            <a:r>
              <a:rPr lang="en-US" dirty="0"/>
              <a:t>single episode of urban unrest in American history, which erupted on April 29, 1992, and before they were quelled a few days later, had left 53 people dead and $1 billion in damage. </a:t>
            </a:r>
            <a:br>
              <a:rPr lang="en-US" dirty="0"/>
            </a:br>
            <a:r>
              <a:rPr lang="en-US" dirty="0"/>
              <a:t/>
            </a:r>
            <a:br>
              <a:rPr lang="en-US" dirty="0"/>
            </a:br>
            <a:endParaRPr lang="en-US" dirty="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Sociological analysis</a:t>
            </a:r>
            <a:endParaRPr lang="en-US" dirty="0"/>
          </a:p>
        </p:txBody>
      </p:sp>
      <p:sp>
        <p:nvSpPr>
          <p:cNvPr id="3" name="Content Placeholder 2"/>
          <p:cNvSpPr>
            <a:spLocks noGrp="1"/>
          </p:cNvSpPr>
          <p:nvPr>
            <p:ph idx="1"/>
          </p:nvPr>
        </p:nvSpPr>
        <p:spPr/>
        <p:txBody>
          <a:bodyPr/>
          <a:lstStyle/>
          <a:p>
            <a:r>
              <a:rPr lang="en-US" dirty="0" smtClean="0"/>
              <a:t>Due to the riots of 1992, the atmosphere of distrust and hostility between whites, blacks,  Latinos, and Asian groups was a real threat to safety and security in any urban school.</a:t>
            </a:r>
          </a:p>
          <a:p>
            <a:r>
              <a:rPr lang="en-US" dirty="0" smtClean="0"/>
              <a:t>Integrated schools did not mean integration in honors or AP classes—the classes at the regular level were predominantly filled with minority students.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Sociological analysis</a:t>
            </a:r>
            <a:endParaRPr lang="en-US" dirty="0"/>
          </a:p>
        </p:txBody>
      </p:sp>
      <p:sp>
        <p:nvSpPr>
          <p:cNvPr id="3" name="Content Placeholder 2"/>
          <p:cNvSpPr>
            <a:spLocks noGrp="1"/>
          </p:cNvSpPr>
          <p:nvPr>
            <p:ph idx="1"/>
          </p:nvPr>
        </p:nvSpPr>
        <p:spPr/>
        <p:txBody>
          <a:bodyPr/>
          <a:lstStyle/>
          <a:p>
            <a:r>
              <a:rPr lang="en-US" dirty="0" smtClean="0"/>
              <a:t>Teachers without tenure are usually given the lowest level classes due to lack of seniority and experience.</a:t>
            </a:r>
          </a:p>
          <a:p>
            <a:r>
              <a:rPr lang="en-US" dirty="0" smtClean="0"/>
              <a:t>New teacher burn-out is usually due to lack of support from veteran teachers, lack of materials and challenging work load for poor pay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Sociological Approach</a:t>
            </a:r>
            <a:endParaRPr lang="en-US" dirty="0"/>
          </a:p>
        </p:txBody>
      </p:sp>
      <p:sp>
        <p:nvSpPr>
          <p:cNvPr id="3" name="Content Placeholder 2"/>
          <p:cNvSpPr>
            <a:spLocks noGrp="1"/>
          </p:cNvSpPr>
          <p:nvPr>
            <p:ph idx="1"/>
          </p:nvPr>
        </p:nvSpPr>
        <p:spPr/>
        <p:txBody>
          <a:bodyPr/>
          <a:lstStyle/>
          <a:p>
            <a:r>
              <a:rPr lang="en-US" dirty="0" smtClean="0"/>
              <a:t>Lower ability-level classes are perceived as “easier” for an inexperienced teacher though they require as much diversified instruction as enriched classes.</a:t>
            </a:r>
          </a:p>
          <a:p>
            <a:r>
              <a:rPr lang="en-US" dirty="0" smtClean="0"/>
              <a:t>Lower ability students are often offered poor or below level materials which bring expectations down further—self-fulfilling prophecy of failure results.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Sociological analysis</a:t>
            </a:r>
            <a:endParaRPr lang="en-US" dirty="0"/>
          </a:p>
        </p:txBody>
      </p:sp>
      <p:sp>
        <p:nvSpPr>
          <p:cNvPr id="3" name="Content Placeholder 2"/>
          <p:cNvSpPr>
            <a:spLocks noGrp="1"/>
          </p:cNvSpPr>
          <p:nvPr>
            <p:ph idx="1"/>
          </p:nvPr>
        </p:nvSpPr>
        <p:spPr/>
        <p:txBody>
          <a:bodyPr/>
          <a:lstStyle/>
          <a:p>
            <a:r>
              <a:rPr lang="en-US" dirty="0" err="1" smtClean="0"/>
              <a:t>Gruwell</a:t>
            </a:r>
            <a:r>
              <a:rPr lang="en-US" dirty="0" smtClean="0"/>
              <a:t> created a family-type atmosphere by </a:t>
            </a:r>
          </a:p>
          <a:p>
            <a:pPr lvl="1"/>
            <a:r>
              <a:rPr lang="en-US" dirty="0" smtClean="0"/>
              <a:t>Raising expectations with challenging and interesting reading selections</a:t>
            </a:r>
          </a:p>
          <a:p>
            <a:pPr lvl="1"/>
            <a:r>
              <a:rPr lang="en-US" dirty="0" smtClean="0"/>
              <a:t>Varying instruction </a:t>
            </a:r>
          </a:p>
          <a:p>
            <a:pPr lvl="1"/>
            <a:r>
              <a:rPr lang="en-US" dirty="0" smtClean="0"/>
              <a:t>Creating a student-centered classroom</a:t>
            </a:r>
          </a:p>
          <a:p>
            <a:pPr lvl="1"/>
            <a:r>
              <a:rPr lang="en-US" dirty="0" smtClean="0"/>
              <a:t>Offering a safe outlet for experiences through journal writing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analysis—similar stories</a:t>
            </a:r>
            <a:endParaRPr lang="en-US" dirty="0"/>
          </a:p>
        </p:txBody>
      </p:sp>
      <p:sp>
        <p:nvSpPr>
          <p:cNvPr id="3" name="Content Placeholder 2"/>
          <p:cNvSpPr>
            <a:spLocks noGrp="1"/>
          </p:cNvSpPr>
          <p:nvPr>
            <p:ph idx="1"/>
          </p:nvPr>
        </p:nvSpPr>
        <p:spPr/>
        <p:txBody>
          <a:bodyPr/>
          <a:lstStyle/>
          <a:p>
            <a:pPr>
              <a:buNone/>
            </a:pPr>
            <a:r>
              <a:rPr lang="en-US" b="1" dirty="0" smtClean="0"/>
              <a:t>Jaime Escalante</a:t>
            </a:r>
            <a:r>
              <a:rPr lang="en-US" dirty="0" smtClean="0"/>
              <a:t> (December 31, 1930 — March 30, 2010) was a Bolivian-born American educator who earned renown and distinction for his success at Garfield High School, East Los Angeles, California in teaching students calculus from 1974 to 1991. Escalante was the subject of the 1988 film </a:t>
            </a:r>
            <a:r>
              <a:rPr lang="en-US" i="1" dirty="0" smtClean="0"/>
              <a:t>Stand and Deliver</a:t>
            </a:r>
            <a:r>
              <a:rPr lang="en-US" dirty="0" smtClean="0"/>
              <a:t>, in which he is portrayed by Edward James Olmos.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Biographical analysis</a:t>
            </a:r>
            <a:endParaRPr lang="en-US" dirty="0"/>
          </a:p>
        </p:txBody>
      </p:sp>
      <p:sp>
        <p:nvSpPr>
          <p:cNvPr id="3" name="Content Placeholder 2"/>
          <p:cNvSpPr>
            <a:spLocks noGrp="1"/>
          </p:cNvSpPr>
          <p:nvPr>
            <p:ph idx="1"/>
          </p:nvPr>
        </p:nvSpPr>
        <p:spPr>
          <a:xfrm>
            <a:off x="457200" y="1600200"/>
            <a:ext cx="8382000" cy="4724400"/>
          </a:xfrm>
        </p:spPr>
        <p:txBody>
          <a:bodyPr>
            <a:normAutofit/>
          </a:bodyPr>
          <a:lstStyle/>
          <a:p>
            <a:pPr fontAlgn="t"/>
            <a:r>
              <a:rPr lang="en-US" dirty="0"/>
              <a:t>Erin </a:t>
            </a:r>
            <a:r>
              <a:rPr lang="en-US" dirty="0" err="1"/>
              <a:t>Gruwell</a:t>
            </a:r>
            <a:r>
              <a:rPr lang="en-US" dirty="0"/>
              <a:t>, the Freedom Writers, and her nonprofit organization have received many awards, including the prestigious Spirit of Anne Frank Award, and have appeared on </a:t>
            </a:r>
            <a:r>
              <a:rPr lang="en-US" i="1" dirty="0"/>
              <a:t>The Oprah Winfrey Show</a:t>
            </a:r>
            <a:r>
              <a:rPr lang="en-US" dirty="0"/>
              <a:t>, </a:t>
            </a:r>
            <a:r>
              <a:rPr lang="en-US" i="1" dirty="0"/>
              <a:t>Prime Time Live</a:t>
            </a:r>
            <a:r>
              <a:rPr lang="en-US" dirty="0"/>
              <a:t>, </a:t>
            </a:r>
            <a:r>
              <a:rPr lang="en-US" i="1" dirty="0"/>
              <a:t>Good Morning America</a:t>
            </a:r>
            <a:r>
              <a:rPr lang="en-US" dirty="0"/>
              <a:t>, and </a:t>
            </a:r>
            <a:r>
              <a:rPr lang="en-US" i="1" dirty="0"/>
              <a:t>The View</a:t>
            </a:r>
            <a:r>
              <a:rPr lang="en-US" dirty="0"/>
              <a:t>, to name a few</a:t>
            </a:r>
            <a:r>
              <a:rPr lang="en-US" dirty="0" smtClean="0"/>
              <a:t>.</a:t>
            </a:r>
          </a:p>
          <a:p>
            <a:pPr fontAlgn="t"/>
            <a:r>
              <a:rPr lang="en-US" dirty="0" smtClean="0"/>
              <a:t> </a:t>
            </a:r>
            <a:r>
              <a:rPr lang="en-US" dirty="0"/>
              <a:t>All 150 Freedom Writers went on to graduate from Wilson High. She lives in Long Beach, California.</a:t>
            </a:r>
          </a:p>
          <a:p>
            <a:pPr fontAlgn="t">
              <a:buNone/>
            </a:pP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Biographical analysis</a:t>
            </a:r>
            <a:endParaRPr lang="en-US" dirty="0"/>
          </a:p>
        </p:txBody>
      </p:sp>
      <p:sp>
        <p:nvSpPr>
          <p:cNvPr id="3" name="Content Placeholder 2"/>
          <p:cNvSpPr>
            <a:spLocks noGrp="1"/>
          </p:cNvSpPr>
          <p:nvPr>
            <p:ph idx="1"/>
          </p:nvPr>
        </p:nvSpPr>
        <p:spPr>
          <a:xfrm>
            <a:off x="457200" y="1600200"/>
            <a:ext cx="7162800" cy="4525963"/>
          </a:xfrm>
        </p:spPr>
        <p:txBody>
          <a:bodyPr/>
          <a:lstStyle/>
          <a:p>
            <a:pPr>
              <a:buNone/>
            </a:pPr>
            <a:r>
              <a:rPr lang="en-US" dirty="0" smtClean="0"/>
              <a:t>Erin </a:t>
            </a:r>
            <a:r>
              <a:rPr lang="en-US" dirty="0" err="1" smtClean="0"/>
              <a:t>Gruwell</a:t>
            </a:r>
            <a:r>
              <a:rPr lang="en-US" dirty="0" smtClean="0"/>
              <a:t> has published two books:</a:t>
            </a:r>
          </a:p>
          <a:p>
            <a:pPr lvl="1"/>
            <a:r>
              <a:rPr lang="en-US" i="1" dirty="0" smtClean="0"/>
              <a:t>The Freedom Writer Diary</a:t>
            </a:r>
          </a:p>
          <a:p>
            <a:pPr lvl="1"/>
            <a:r>
              <a:rPr lang="en-US" i="1" dirty="0" smtClean="0"/>
              <a:t>Teach With Your Heart:  Lessons I Learned From the Freedom Writers</a:t>
            </a:r>
          </a:p>
          <a:p>
            <a:pPr lvl="1">
              <a:buNone/>
            </a:pPr>
            <a:r>
              <a:rPr lang="en-US" dirty="0" smtClean="0"/>
              <a:t>She still directs the Freedom Writers Foundation which offers workshops and internet support to Freedom Writer programs all over the country</a:t>
            </a:r>
          </a:p>
        </p:txBody>
      </p:sp>
      <p:pic>
        <p:nvPicPr>
          <p:cNvPr id="4" name="Picture 3" descr="teach w heart.jpg"/>
          <p:cNvPicPr>
            <a:picLocks noChangeAspect="1"/>
          </p:cNvPicPr>
          <p:nvPr/>
        </p:nvPicPr>
        <p:blipFill>
          <a:blip r:embed="rId2" cstate="print"/>
          <a:stretch>
            <a:fillRect/>
          </a:stretch>
        </p:blipFill>
        <p:spPr>
          <a:xfrm>
            <a:off x="7315200" y="3276600"/>
            <a:ext cx="1524000" cy="2311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Synopsis</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buNone/>
            </a:pPr>
            <a:r>
              <a:rPr lang="en-US" dirty="0" smtClean="0"/>
              <a:t>	“Shocked </a:t>
            </a:r>
            <a:r>
              <a:rPr lang="en-US" dirty="0"/>
              <a:t>by the teenage violence she </a:t>
            </a:r>
            <a:r>
              <a:rPr lang="en-US" dirty="0" smtClean="0"/>
              <a:t>witnessed during </a:t>
            </a:r>
            <a:r>
              <a:rPr lang="en-US" dirty="0"/>
              <a:t>the Rodney King riots in Los Angeles, Erin </a:t>
            </a:r>
            <a:r>
              <a:rPr lang="en-US" dirty="0" err="1"/>
              <a:t>Gruwell</a:t>
            </a:r>
            <a:r>
              <a:rPr lang="en-US" dirty="0"/>
              <a:t> became a teacher at a high school rampant with hostility and racial intolerance. For many of these students — whose ranks included substance abusers, gang members, the homeless, and victims of abuse — </a:t>
            </a:r>
            <a:r>
              <a:rPr lang="en-US" dirty="0" err="1"/>
              <a:t>Gruwell</a:t>
            </a:r>
            <a:r>
              <a:rPr lang="en-US" dirty="0"/>
              <a:t> was the first person to treat them with dignity, to believe in their potential and help them see it themselves. Soon, their loyalty towards their teacher and burning enthusiasm to help end violence and intolerance became a force of its </a:t>
            </a:r>
            <a:r>
              <a:rPr lang="en-US" dirty="0" smtClean="0"/>
              <a:t>own.”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1800" cy="1143000"/>
          </a:xfrm>
        </p:spPr>
        <p:txBody>
          <a:bodyPr>
            <a:normAutofit fontScale="90000"/>
          </a:bodyPr>
          <a:lstStyle/>
          <a:p>
            <a:r>
              <a:rPr lang="en-US" dirty="0" smtClean="0"/>
              <a:t>Selection from </a:t>
            </a:r>
            <a:r>
              <a:rPr lang="en-US" i="1" dirty="0" smtClean="0"/>
              <a:t>Freedom Writers</a:t>
            </a:r>
            <a:br>
              <a:rPr lang="en-US" i="1" dirty="0" smtClean="0"/>
            </a:br>
            <a:r>
              <a:rPr lang="en-US" dirty="0" smtClean="0"/>
              <a:t>Chapter 1</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191375" y="228600"/>
            <a:ext cx="1952625" cy="1343025"/>
          </a:xfrm>
          <a:prstGeom prst="rect">
            <a:avLst/>
          </a:prstGeom>
          <a:noFill/>
          <a:ln w="9525">
            <a:noFill/>
            <a:miter lim="800000"/>
            <a:headEnd/>
            <a:tailEnd/>
          </a:ln>
        </p:spPr>
      </p:pic>
      <p:sp>
        <p:nvSpPr>
          <p:cNvPr id="6" name="Rectangle 5"/>
          <p:cNvSpPr/>
          <p:nvPr/>
        </p:nvSpPr>
        <p:spPr>
          <a:xfrm>
            <a:off x="381000" y="1524000"/>
            <a:ext cx="8305800" cy="5262979"/>
          </a:xfrm>
          <a:prstGeom prst="rect">
            <a:avLst/>
          </a:prstGeom>
        </p:spPr>
        <p:txBody>
          <a:bodyPr wrap="square">
            <a:spAutoFit/>
          </a:bodyPr>
          <a:lstStyle/>
          <a:p>
            <a:pPr fontAlgn="t"/>
            <a:r>
              <a:rPr lang="en-US" sz="2400" dirty="0" smtClean="0"/>
              <a:t>	"</a:t>
            </a:r>
            <a:r>
              <a:rPr lang="en-US" sz="2800" dirty="0"/>
              <a:t>Why do we have to read books by dead white guys in tights?" asked </a:t>
            </a:r>
            <a:r>
              <a:rPr lang="en-US" sz="2800" dirty="0" err="1"/>
              <a:t>Sharaud</a:t>
            </a:r>
            <a:r>
              <a:rPr lang="en-US" sz="2800" dirty="0"/>
              <a:t>, a </a:t>
            </a:r>
            <a:r>
              <a:rPr lang="en-US" sz="2800" dirty="0" smtClean="0"/>
              <a:t>foulmouthed sixteen year-old</a:t>
            </a:r>
            <a:r>
              <a:rPr lang="en-US" sz="2800" dirty="0"/>
              <a:t>, after he took one look at my syllabus. </a:t>
            </a:r>
          </a:p>
          <a:p>
            <a:pPr fontAlgn="t"/>
            <a:r>
              <a:rPr lang="en-US" sz="2800" dirty="0" smtClean="0"/>
              <a:t>	</a:t>
            </a:r>
            <a:r>
              <a:rPr lang="en-US" sz="2800" dirty="0" err="1" smtClean="0"/>
              <a:t>Sharaud</a:t>
            </a:r>
            <a:r>
              <a:rPr lang="en-US" sz="2800" dirty="0" smtClean="0"/>
              <a:t> </a:t>
            </a:r>
            <a:r>
              <a:rPr lang="en-US" sz="2800" dirty="0"/>
              <a:t>had entered my class at Woodrow Wilson High School in Long Beach, California, wearing a football jersey from Polytechnic High School. He must have known that donning the rival jersey was bound to get a rise out of the other students. He arrogantly strutted around my class, taunting the other players that he was going to take their places on the field, then leisurely strolled to the back of the classroom and took a seat.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continued</a:t>
            </a:r>
            <a:endParaRPr lang="en-US" dirty="0"/>
          </a:p>
        </p:txBody>
      </p:sp>
      <p:sp>
        <p:nvSpPr>
          <p:cNvPr id="3" name="Content Placeholder 2"/>
          <p:cNvSpPr>
            <a:spLocks noGrp="1"/>
          </p:cNvSpPr>
          <p:nvPr>
            <p:ph idx="1"/>
          </p:nvPr>
        </p:nvSpPr>
        <p:spPr/>
        <p:txBody>
          <a:bodyPr>
            <a:normAutofit fontScale="92500" lnSpcReduction="20000"/>
          </a:bodyPr>
          <a:lstStyle/>
          <a:p>
            <a:pPr fontAlgn="t">
              <a:buNone/>
            </a:pPr>
            <a:r>
              <a:rPr lang="en-US" dirty="0" smtClean="0"/>
              <a:t>		As I started to discuss the curriculum, my students rocked in their seats and played percussion with their pencils. Some checked their pagers, while others reapplied their eyeliner. Some slouched, some laid their heads on the desks, and some actually took a nap. This was not the reception I was hoping for on my first day as a student teacher. </a:t>
            </a:r>
          </a:p>
          <a:p>
            <a:pPr fontAlgn="t">
              <a:buNone/>
            </a:pPr>
            <a:r>
              <a:rPr lang="en-US" dirty="0" smtClean="0"/>
              <a:t>		I dodged a paper airplane made out of my syllabus, I quickly realized and tried to make myself heard over a string of "</a:t>
            </a:r>
            <a:r>
              <a:rPr lang="en-US" dirty="0" err="1" smtClean="0"/>
              <a:t>yo</a:t>
            </a:r>
            <a:r>
              <a:rPr lang="en-US" dirty="0" smtClean="0"/>
              <a:t> mama" jokes.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Formalistic Analysis</a:t>
            </a:r>
            <a:endParaRPr lang="en-US" dirty="0"/>
          </a:p>
        </p:txBody>
      </p:sp>
      <p:sp>
        <p:nvSpPr>
          <p:cNvPr id="3" name="Content Placeholder 2"/>
          <p:cNvSpPr>
            <a:spLocks noGrp="1"/>
          </p:cNvSpPr>
          <p:nvPr>
            <p:ph idx="1"/>
          </p:nvPr>
        </p:nvSpPr>
        <p:spPr>
          <a:xfrm>
            <a:off x="381000" y="1524000"/>
            <a:ext cx="5105400" cy="4525963"/>
          </a:xfrm>
        </p:spPr>
        <p:txBody>
          <a:bodyPr/>
          <a:lstStyle/>
          <a:p>
            <a:r>
              <a:rPr lang="en-US" dirty="0" smtClean="0"/>
              <a:t>Different types of writing:</a:t>
            </a:r>
          </a:p>
          <a:p>
            <a:pPr lvl="1"/>
            <a:r>
              <a:rPr lang="en-US" dirty="0" smtClean="0"/>
              <a:t>diary entries</a:t>
            </a:r>
          </a:p>
          <a:p>
            <a:pPr lvl="1"/>
            <a:r>
              <a:rPr lang="en-US" dirty="0" smtClean="0"/>
              <a:t> short stories</a:t>
            </a:r>
          </a:p>
          <a:p>
            <a:pPr lvl="1"/>
            <a:r>
              <a:rPr lang="en-US" dirty="0" smtClean="0"/>
              <a:t>Plays</a:t>
            </a:r>
          </a:p>
          <a:p>
            <a:pPr lvl="1"/>
            <a:r>
              <a:rPr lang="en-US" dirty="0" smtClean="0"/>
              <a:t>Poems</a:t>
            </a:r>
            <a:endParaRPr lang="en-US" dirty="0"/>
          </a:p>
          <a:p>
            <a:pPr lvl="1"/>
            <a:r>
              <a:rPr lang="en-US" dirty="0" smtClean="0"/>
              <a:t> newspaper headlines</a:t>
            </a:r>
          </a:p>
          <a:p>
            <a:pPr lvl="1"/>
            <a:r>
              <a:rPr lang="en-US" dirty="0" smtClean="0"/>
              <a:t> letters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Formalistic Analysis</a:t>
            </a:r>
            <a:endParaRPr lang="en-US" dirty="0"/>
          </a:p>
        </p:txBody>
      </p:sp>
      <p:sp>
        <p:nvSpPr>
          <p:cNvPr id="3" name="Content Placeholder 2"/>
          <p:cNvSpPr>
            <a:spLocks noGrp="1"/>
          </p:cNvSpPr>
          <p:nvPr>
            <p:ph idx="1"/>
          </p:nvPr>
        </p:nvSpPr>
        <p:spPr/>
        <p:txBody>
          <a:bodyPr/>
          <a:lstStyle/>
          <a:p>
            <a:r>
              <a:rPr lang="en-US" dirty="0" smtClean="0"/>
              <a:t>First person point of view</a:t>
            </a:r>
          </a:p>
          <a:p>
            <a:pPr lvl="1"/>
            <a:r>
              <a:rPr lang="en-US" dirty="0" smtClean="0"/>
              <a:t>Maintains the voice of striving against all odd:  poor attitudes, poverty, ignorance</a:t>
            </a:r>
          </a:p>
          <a:p>
            <a:pPr lvl="1"/>
            <a:r>
              <a:rPr lang="en-US" dirty="0" smtClean="0"/>
              <a:t>Makes the entries sound intimate even when harsh or difficult topics are discussed</a:t>
            </a:r>
          </a:p>
          <a:p>
            <a:pPr lvl="1"/>
            <a:r>
              <a:rPr lang="en-US" dirty="0" smtClean="0"/>
              <a:t>Allows differing perspectives like </a:t>
            </a:r>
            <a:r>
              <a:rPr lang="en-US" dirty="0" err="1"/>
              <a:t>G</a:t>
            </a:r>
            <a:r>
              <a:rPr lang="en-US" dirty="0" err="1" smtClean="0"/>
              <a:t>ruwell</a:t>
            </a:r>
            <a:r>
              <a:rPr lang="en-US" dirty="0" smtClean="0"/>
              <a:t> and her students but not other teachers or administrators</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Topics</a:t>
            </a:r>
            <a:endParaRPr lang="en-US" dirty="0"/>
          </a:p>
        </p:txBody>
      </p:sp>
      <p:sp>
        <p:nvSpPr>
          <p:cNvPr id="3" name="Content Placeholder 2"/>
          <p:cNvSpPr>
            <a:spLocks noGrp="1"/>
          </p:cNvSpPr>
          <p:nvPr>
            <p:ph idx="1"/>
          </p:nvPr>
        </p:nvSpPr>
        <p:spPr>
          <a:xfrm>
            <a:off x="457200" y="1600200"/>
            <a:ext cx="4724400" cy="4525963"/>
          </a:xfrm>
        </p:spPr>
        <p:txBody>
          <a:bodyPr>
            <a:normAutofit fontScale="70000" lnSpcReduction="20000"/>
          </a:bodyPr>
          <a:lstStyle/>
          <a:p>
            <a:r>
              <a:rPr lang="en-US" b="1" dirty="0" smtClean="0"/>
              <a:t>Some Themes / Overarching Topics</a:t>
            </a:r>
          </a:p>
          <a:p>
            <a:r>
              <a:rPr lang="en-US" dirty="0" smtClean="0"/>
              <a:t>Power of writing / reading</a:t>
            </a:r>
          </a:p>
          <a:p>
            <a:r>
              <a:rPr lang="en-US" dirty="0" smtClean="0"/>
              <a:t>Letters</a:t>
            </a:r>
          </a:p>
          <a:p>
            <a:r>
              <a:rPr lang="en-US" dirty="0" smtClean="0"/>
              <a:t>Poems</a:t>
            </a:r>
          </a:p>
          <a:p>
            <a:r>
              <a:rPr lang="en-US" dirty="0" smtClean="0"/>
              <a:t>Tolerance</a:t>
            </a:r>
          </a:p>
          <a:p>
            <a:r>
              <a:rPr lang="en-US" dirty="0" smtClean="0"/>
              <a:t>Hate</a:t>
            </a:r>
          </a:p>
          <a:p>
            <a:r>
              <a:rPr lang="en-US" dirty="0" smtClean="0"/>
              <a:t>Violence</a:t>
            </a:r>
          </a:p>
          <a:p>
            <a:r>
              <a:rPr lang="en-US" dirty="0" smtClean="0"/>
              <a:t>Families</a:t>
            </a:r>
          </a:p>
          <a:p>
            <a:r>
              <a:rPr lang="en-US" dirty="0" smtClean="0"/>
              <a:t>Change (for self and others)</a:t>
            </a:r>
          </a:p>
          <a:p>
            <a:r>
              <a:rPr lang="en-US" dirty="0" smtClean="0"/>
              <a:t>War</a:t>
            </a:r>
          </a:p>
          <a:p>
            <a:r>
              <a:rPr lang="en-US" dirty="0" smtClean="0"/>
              <a:t>Race</a:t>
            </a:r>
          </a:p>
          <a:p>
            <a:r>
              <a:rPr lang="en-US" dirty="0" smtClean="0"/>
              <a:t>Territory</a:t>
            </a:r>
          </a:p>
          <a:p>
            <a:r>
              <a:rPr lang="en-US" dirty="0" smtClean="0"/>
              <a:t>Being alone</a:t>
            </a:r>
          </a:p>
          <a:p>
            <a:endParaRPr lang="en-US" dirty="0"/>
          </a:p>
        </p:txBody>
      </p:sp>
      <p:sp>
        <p:nvSpPr>
          <p:cNvPr id="4" name="TextBox 3"/>
          <p:cNvSpPr txBox="1"/>
          <p:nvPr/>
        </p:nvSpPr>
        <p:spPr>
          <a:xfrm>
            <a:off x="5181600" y="1752600"/>
            <a:ext cx="3962400" cy="4401205"/>
          </a:xfrm>
          <a:prstGeom prst="rect">
            <a:avLst/>
          </a:prstGeom>
          <a:noFill/>
        </p:spPr>
        <p:txBody>
          <a:bodyPr wrap="square" rtlCol="0">
            <a:spAutoFit/>
          </a:bodyPr>
          <a:lstStyle/>
          <a:p>
            <a:pPr>
              <a:buFont typeface="Arial" pitchFamily="34" charset="0"/>
              <a:buChar char="•"/>
            </a:pPr>
            <a:r>
              <a:rPr lang="en-US" sz="2000" dirty="0" smtClean="0"/>
              <a:t>Success</a:t>
            </a:r>
          </a:p>
          <a:p>
            <a:pPr>
              <a:buFont typeface="Arial" pitchFamily="34" charset="0"/>
              <a:buChar char="•"/>
            </a:pPr>
            <a:r>
              <a:rPr lang="en-US" sz="2000" dirty="0" smtClean="0"/>
              <a:t>Injustice</a:t>
            </a:r>
          </a:p>
          <a:p>
            <a:pPr>
              <a:buFont typeface="Arial" pitchFamily="34" charset="0"/>
              <a:buChar char="•"/>
            </a:pPr>
            <a:r>
              <a:rPr lang="en-US" sz="2000" dirty="0" smtClean="0"/>
              <a:t>Teachers</a:t>
            </a:r>
          </a:p>
          <a:p>
            <a:pPr>
              <a:buFont typeface="Arial" pitchFamily="34" charset="0"/>
              <a:buChar char="•"/>
            </a:pPr>
            <a:r>
              <a:rPr lang="en-US" sz="2000" dirty="0" smtClean="0"/>
              <a:t>Death</a:t>
            </a:r>
          </a:p>
          <a:p>
            <a:pPr>
              <a:buFont typeface="Arial" pitchFamily="34" charset="0"/>
              <a:buChar char="•"/>
            </a:pPr>
            <a:r>
              <a:rPr lang="en-US" sz="2000" dirty="0" smtClean="0"/>
              <a:t>Mentors</a:t>
            </a:r>
          </a:p>
          <a:p>
            <a:pPr>
              <a:buFont typeface="Arial" pitchFamily="34" charset="0"/>
              <a:buChar char="•"/>
            </a:pPr>
            <a:r>
              <a:rPr lang="en-US" sz="2000" dirty="0" smtClean="0"/>
              <a:t>Heroes</a:t>
            </a:r>
          </a:p>
          <a:p>
            <a:pPr>
              <a:buFont typeface="Arial" pitchFamily="34" charset="0"/>
              <a:buChar char="•"/>
            </a:pPr>
            <a:r>
              <a:rPr lang="en-US" sz="2000" dirty="0" smtClean="0"/>
              <a:t>Incest</a:t>
            </a:r>
          </a:p>
          <a:p>
            <a:pPr>
              <a:buFont typeface="Arial" pitchFamily="34" charset="0"/>
              <a:buChar char="•"/>
            </a:pPr>
            <a:r>
              <a:rPr lang="en-US" sz="2000" dirty="0" smtClean="0"/>
              <a:t>Molestation</a:t>
            </a:r>
          </a:p>
          <a:p>
            <a:pPr>
              <a:buFont typeface="Arial" pitchFamily="34" charset="0"/>
              <a:buChar char="•"/>
            </a:pPr>
            <a:r>
              <a:rPr lang="en-US" sz="2000" dirty="0" smtClean="0"/>
              <a:t>Homelessness</a:t>
            </a:r>
          </a:p>
          <a:p>
            <a:pPr>
              <a:buFont typeface="Arial" pitchFamily="34" charset="0"/>
              <a:buChar char="•"/>
            </a:pPr>
            <a:r>
              <a:rPr lang="en-US" sz="2000" dirty="0" smtClean="0"/>
              <a:t>Illness</a:t>
            </a:r>
          </a:p>
          <a:p>
            <a:pPr>
              <a:buFont typeface="Arial" pitchFamily="34" charset="0"/>
              <a:buChar char="•"/>
            </a:pPr>
            <a:r>
              <a:rPr lang="en-US" sz="2000" dirty="0" smtClean="0"/>
              <a:t>The future</a:t>
            </a:r>
          </a:p>
          <a:p>
            <a:pPr>
              <a:buFont typeface="Arial" pitchFamily="34" charset="0"/>
              <a:buChar char="•"/>
            </a:pPr>
            <a:r>
              <a:rPr lang="en-US" sz="2000" dirty="0" smtClean="0"/>
              <a:t>Silence</a:t>
            </a:r>
          </a:p>
          <a:p>
            <a:pPr>
              <a:buFont typeface="Arial" pitchFamily="34" charset="0"/>
              <a:buChar char="•"/>
            </a:pPr>
            <a:r>
              <a:rPr lang="en-US" sz="2000" dirty="0" smtClean="0"/>
              <a:t>Graduation</a:t>
            </a:r>
          </a:p>
          <a:p>
            <a:pPr>
              <a:buFont typeface="Arial" pitchFamily="34" charset="0"/>
              <a:buChar char="•"/>
            </a:pPr>
            <a:r>
              <a:rPr lang="en-US" sz="2000" dirty="0" smtClean="0"/>
              <a:t>Dreams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According to Maslow, a human being must feel secure in basic needs before rising toward fulfillment of aesthetic needs.</a:t>
            </a:r>
          </a:p>
          <a:p>
            <a:r>
              <a:rPr lang="en-US" dirty="0" smtClean="0"/>
              <a:t>Education is a higher-order aesthetic need.</a:t>
            </a:r>
          </a:p>
          <a:p>
            <a:endParaRPr lang="en-US" dirty="0"/>
          </a:p>
          <a:p>
            <a:r>
              <a:rPr lang="en-US" dirty="0" smtClean="0"/>
              <a:t>Erin’s students struggle with lower order needs like food, shelter and safety.</a:t>
            </a:r>
          </a:p>
          <a:p>
            <a:r>
              <a:rPr lang="en-US" dirty="0" smtClean="0"/>
              <a:t>Erin provided a familial setting which instilled safety and security in school when there might be little in the outside world.</a:t>
            </a:r>
            <a:endParaRPr lang="en-US" dirty="0"/>
          </a:p>
        </p:txBody>
      </p:sp>
      <p:pic>
        <p:nvPicPr>
          <p:cNvPr id="10242" name="Picture 2" descr="http://t3.gstatic.com/images?q=tbn:ONkXJi1FwALDuM:http://www.cbc.ca/radio2/programs/maslow.png">
            <a:hlinkClick r:id="rId2"/>
          </p:cNvPr>
          <p:cNvPicPr>
            <a:picLocks noChangeAspect="1" noChangeArrowheads="1"/>
          </p:cNvPicPr>
          <p:nvPr/>
        </p:nvPicPr>
        <p:blipFill>
          <a:blip r:embed="rId3"/>
          <a:srcRect/>
          <a:stretch>
            <a:fillRect/>
          </a:stretch>
        </p:blipFill>
        <p:spPr bwMode="auto">
          <a:xfrm>
            <a:off x="533400" y="457200"/>
            <a:ext cx="1622896" cy="1066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Analysis</a:t>
            </a:r>
            <a:endParaRPr lang="en-US" dirty="0"/>
          </a:p>
        </p:txBody>
      </p:sp>
      <p:sp>
        <p:nvSpPr>
          <p:cNvPr id="3" name="Content Placeholder 2"/>
          <p:cNvSpPr>
            <a:spLocks noGrp="1"/>
          </p:cNvSpPr>
          <p:nvPr>
            <p:ph idx="1"/>
          </p:nvPr>
        </p:nvSpPr>
        <p:spPr/>
        <p:txBody>
          <a:bodyPr>
            <a:normAutofit fontScale="92500"/>
          </a:bodyPr>
          <a:lstStyle/>
          <a:p>
            <a:r>
              <a:rPr lang="en-US" dirty="0" smtClean="0"/>
              <a:t>Erin has the potential to reach self-actualization due to her fulfillment of the need to help under-</a:t>
            </a:r>
            <a:r>
              <a:rPr lang="en-US" dirty="0" err="1" smtClean="0"/>
              <a:t>privledged</a:t>
            </a:r>
            <a:r>
              <a:rPr lang="en-US" dirty="0" smtClean="0"/>
              <a:t> and under-valued students achieve.</a:t>
            </a:r>
          </a:p>
          <a:p>
            <a:r>
              <a:rPr lang="en-US" dirty="0" smtClean="0"/>
              <a:t>She begins the journey with a strong marriage and strained relationship with her father.</a:t>
            </a:r>
          </a:p>
          <a:p>
            <a:r>
              <a:rPr lang="en-US" dirty="0" smtClean="0"/>
              <a:t>She finishes her journey by starting a foundation, building a strong relationship with students and her father, and losing her marriage.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708</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Freedom Writers</vt:lpstr>
      <vt:lpstr>Synopsis</vt:lpstr>
      <vt:lpstr>Selection from Freedom Writers Chapter 1</vt:lpstr>
      <vt:lpstr>Chapter 1 continued</vt:lpstr>
      <vt:lpstr>Formalistic Analysis</vt:lpstr>
      <vt:lpstr>Formalistic Analysis</vt:lpstr>
      <vt:lpstr>Themes/ Topics</vt:lpstr>
      <vt:lpstr>Psychological Analysis</vt:lpstr>
      <vt:lpstr>Psychological Analysis</vt:lpstr>
      <vt:lpstr>Sociological analysis—Rodney King Riots</vt:lpstr>
      <vt:lpstr>Sociological analysis</vt:lpstr>
      <vt:lpstr>Sociological analysis</vt:lpstr>
      <vt:lpstr>Sociological Approach</vt:lpstr>
      <vt:lpstr>Sociological analysis</vt:lpstr>
      <vt:lpstr>Historical analysis—similar stories</vt:lpstr>
      <vt:lpstr>Biographical analysis</vt:lpstr>
      <vt:lpstr>Biographical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Writers</dc:title>
  <dc:creator>Your User Name</dc:creator>
  <cp:lastModifiedBy>JCOOPER</cp:lastModifiedBy>
  <cp:revision>15</cp:revision>
  <dcterms:created xsi:type="dcterms:W3CDTF">2010-04-26T21:07:52Z</dcterms:created>
  <dcterms:modified xsi:type="dcterms:W3CDTF">2010-05-04T13:06:29Z</dcterms:modified>
</cp:coreProperties>
</file>