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6" r:id="rId3"/>
    <p:sldId id="257" r:id="rId4"/>
    <p:sldId id="258" r:id="rId5"/>
    <p:sldId id="259" r:id="rId6"/>
    <p:sldId id="260" r:id="rId7"/>
    <p:sldId id="261" r:id="rId8"/>
    <p:sldId id="263" r:id="rId9"/>
    <p:sldId id="264" r:id="rId10"/>
    <p:sldId id="265"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1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0DCF6E-B7DF-4124-B58E-45C740C75931}" type="datetimeFigureOut">
              <a:rPr lang="en-US" smtClean="0"/>
              <a:pPr/>
              <a:t>4/17/2012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53DD19-AEC2-4F93-AE84-33F6C5B519E7}" type="slidenum">
              <a:rPr lang="en-US" smtClean="0"/>
              <a:pPr/>
              <a:t>‹#›</a:t>
            </a:fld>
            <a:endParaRPr lang="en-US"/>
          </a:p>
        </p:txBody>
      </p:sp>
    </p:spTree>
    <p:extLst>
      <p:ext uri="{BB962C8B-B14F-4D97-AF65-F5344CB8AC3E}">
        <p14:creationId xmlns:p14="http://schemas.microsoft.com/office/powerpoint/2010/main" val="42574725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D5F03E-C264-43B9-8CEB-D03860615E75}"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5F03E-C264-43B9-8CEB-D03860615E75}"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5F03E-C264-43B9-8CEB-D03860615E75}"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D5F03E-C264-43B9-8CEB-D03860615E75}"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D5F03E-C264-43B9-8CEB-D03860615E75}" type="datetimeFigureOut">
              <a:rPr lang="en-US" smtClean="0"/>
              <a:pPr/>
              <a:t>4/17/2012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D5F03E-C264-43B9-8CEB-D03860615E75}"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D5F03E-C264-43B9-8CEB-D03860615E75}" type="datetimeFigureOut">
              <a:rPr lang="en-US" smtClean="0"/>
              <a:pPr/>
              <a:t>4/17/2012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D5F03E-C264-43B9-8CEB-D03860615E75}" type="datetimeFigureOut">
              <a:rPr lang="en-US" smtClean="0"/>
              <a:pPr/>
              <a:t>4/17/2012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5F03E-C264-43B9-8CEB-D03860615E75}" type="datetimeFigureOut">
              <a:rPr lang="en-US" smtClean="0"/>
              <a:pPr/>
              <a:t>4/17/2012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5F03E-C264-43B9-8CEB-D03860615E75}"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D5F03E-C264-43B9-8CEB-D03860615E75}" type="datetimeFigureOut">
              <a:rPr lang="en-US" smtClean="0"/>
              <a:pPr/>
              <a:t>4/17/2012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B318E-DB22-48E2-90D4-5347609DA7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5F03E-C264-43B9-8CEB-D03860615E75}" type="datetimeFigureOut">
              <a:rPr lang="en-US" smtClean="0"/>
              <a:pPr/>
              <a:t>4/17/2012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B318E-DB22-48E2-90D4-5347609DA7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3733800" cy="2457450"/>
          </a:xfrm>
        </p:spPr>
        <p:txBody>
          <a:bodyPr>
            <a:noAutofit/>
          </a:bodyPr>
          <a:lstStyle/>
          <a:p>
            <a:r>
              <a:rPr lang="en-US" sz="6600" dirty="0" smtClean="0"/>
              <a:t>The Romantic Age</a:t>
            </a:r>
            <a:endParaRPr lang="en-US" sz="6600" dirty="0"/>
          </a:p>
        </p:txBody>
      </p:sp>
      <p:sp>
        <p:nvSpPr>
          <p:cNvPr id="3" name="Subtitle 2"/>
          <p:cNvSpPr>
            <a:spLocks noGrp="1"/>
          </p:cNvSpPr>
          <p:nvPr>
            <p:ph type="subTitle" idx="1"/>
          </p:nvPr>
        </p:nvSpPr>
        <p:spPr>
          <a:xfrm>
            <a:off x="838200" y="3733800"/>
            <a:ext cx="3886200" cy="1752600"/>
          </a:xfrm>
        </p:spPr>
        <p:txBody>
          <a:bodyPr>
            <a:noAutofit/>
          </a:bodyPr>
          <a:lstStyle/>
          <a:p>
            <a:r>
              <a:rPr lang="en-US" sz="4800" dirty="0" smtClean="0">
                <a:solidFill>
                  <a:schemeClr val="bg2">
                    <a:lumMod val="10000"/>
                  </a:schemeClr>
                </a:solidFill>
              </a:rPr>
              <a:t>Concluding with Shelley, Austen and Shelley</a:t>
            </a:r>
            <a:endParaRPr lang="en-US" sz="4800" dirty="0">
              <a:solidFill>
                <a:schemeClr val="bg2">
                  <a:lumMod val="10000"/>
                </a:schemeClr>
              </a:solidFill>
            </a:endParaRPr>
          </a:p>
        </p:txBody>
      </p:sp>
      <p:pic>
        <p:nvPicPr>
          <p:cNvPr id="1026" name="Picture 2" descr="C:\Documents and Settings\JCOOPER\Local Settings\Temporary Internet Files\Content.IE5\YXD6VIX4\MP900438834[2].jpg"/>
          <p:cNvPicPr>
            <a:picLocks noChangeAspect="1" noChangeArrowheads="1"/>
          </p:cNvPicPr>
          <p:nvPr/>
        </p:nvPicPr>
        <p:blipFill>
          <a:blip r:embed="rId2" cstate="print"/>
          <a:srcRect/>
          <a:stretch>
            <a:fillRect/>
          </a:stretch>
        </p:blipFill>
        <p:spPr bwMode="auto">
          <a:xfrm>
            <a:off x="4724400" y="533400"/>
            <a:ext cx="4007467" cy="6019800"/>
          </a:xfrm>
          <a:prstGeom prst="rect">
            <a:avLst/>
          </a:prstGeom>
          <a:noFill/>
        </p:spPr>
      </p:pic>
      <p:sp>
        <p:nvSpPr>
          <p:cNvPr id="4" name="TextBox 3"/>
          <p:cNvSpPr txBox="1"/>
          <p:nvPr/>
        </p:nvSpPr>
        <p:spPr>
          <a:xfrm>
            <a:off x="533400" y="228600"/>
            <a:ext cx="4495800" cy="369332"/>
          </a:xfrm>
          <a:prstGeom prst="rect">
            <a:avLst/>
          </a:prstGeom>
          <a:noFill/>
        </p:spPr>
        <p:txBody>
          <a:bodyPr wrap="square" rtlCol="0">
            <a:spAutoFit/>
          </a:bodyPr>
          <a:lstStyle/>
          <a:p>
            <a:r>
              <a:rPr lang="en-US" dirty="0" smtClean="0"/>
              <a:t>Another model for IR presentation  </a:t>
            </a:r>
            <a:r>
              <a:rPr lang="en-US" dirty="0" err="1" smtClean="0"/>
              <a:t>WaHaa</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6839"/>
    </mc:Choice>
    <mc:Fallback>
      <p:transition spd="slow" advTm="683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Literature?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But what were the needs they obviously fulfilled? The question cannot begin to be answered until we bear in mind that they inspired not only </a:t>
            </a:r>
            <a:r>
              <a:rPr lang="en-US" dirty="0" err="1" smtClean="0"/>
              <a:t>More's</a:t>
            </a:r>
            <a:r>
              <a:rPr lang="en-US" dirty="0" smtClean="0"/>
              <a:t> Utopia--the fountainhead of an artistic lineage that includes major works of Rabelais, Cervantes, Bacon, Swift, Defoe, Voltaire, Melville, Twain, Shaw, Wells, Huxley, Orwell, Nabokov, and Calvino, not to mention V. S. Naipaul, Paul Theroux and J. G. Ballard--but also Columbus' voyage in search of the Indies. </a:t>
            </a:r>
            <a:br>
              <a:rPr lang="en-US" dirty="0" smtClean="0"/>
            </a:br>
            <a:r>
              <a:rPr lang="en-US" dirty="0" smtClean="0"/>
              <a:t/>
            </a:r>
            <a:br>
              <a:rPr lang="en-US" dirty="0" smtClean="0"/>
            </a:br>
            <a:r>
              <a:rPr lang="en-US" dirty="0" smtClean="0"/>
              <a:t>In the case of Shelley's "</a:t>
            </a:r>
            <a:r>
              <a:rPr lang="en-US" dirty="0" err="1" smtClean="0"/>
              <a:t>Ozymandias</a:t>
            </a:r>
            <a:r>
              <a:rPr lang="en-US" dirty="0" smtClean="0"/>
              <a:t>" the fact that the poem has nothing to do with the poet/speaker's personal physical experience is announced by the first line, which tells us explicitly that the person who had the fictive experience that the poem uses as its central metaphor was not the poet-speaker at all, but "a traveler":</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8326"/>
    </mc:Choice>
    <mc:Fallback>
      <p:transition spd="slow" advTm="832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pPr>
              <a:buNone/>
            </a:pPr>
            <a:r>
              <a:rPr lang="en-US" dirty="0" smtClean="0"/>
              <a:t>Shelley's "</a:t>
            </a:r>
            <a:r>
              <a:rPr lang="en-US" dirty="0" err="1" smtClean="0"/>
              <a:t>Ozymandias</a:t>
            </a:r>
            <a:r>
              <a:rPr lang="en-US" dirty="0" smtClean="0"/>
              <a:t>" and </a:t>
            </a:r>
            <a:r>
              <a:rPr lang="en-US" dirty="0" err="1" smtClean="0"/>
              <a:t>Diodorus</a:t>
            </a:r>
            <a:r>
              <a:rPr lang="en-US" dirty="0" smtClean="0"/>
              <a:t> </a:t>
            </a:r>
            <a:r>
              <a:rPr lang="en-US" dirty="0" err="1" smtClean="0"/>
              <a:t>Siculus</a:t>
            </a:r>
            <a:r>
              <a:rPr lang="en-US" dirty="0" smtClean="0"/>
              <a:t> J. Gwyn Griffiths. </a:t>
            </a:r>
            <a:r>
              <a:rPr lang="en-US" i="1" dirty="0" smtClean="0"/>
              <a:t>The Modern Language Review</a:t>
            </a:r>
            <a:r>
              <a:rPr lang="en-US" dirty="0" smtClean="0"/>
              <a:t>, Vol. 43, No. 1 Jan. 1948, pp. </a:t>
            </a:r>
            <a:r>
              <a:rPr lang="en-US" dirty="0" smtClean="0"/>
              <a:t>80-84. (Print).</a:t>
            </a:r>
            <a:endParaRPr lang="en-US" dirty="0" smtClean="0"/>
          </a:p>
          <a:p>
            <a:pPr>
              <a:buNone/>
            </a:pPr>
            <a:endParaRPr lang="en-US" dirty="0" smtClean="0"/>
          </a:p>
          <a:p>
            <a:pPr>
              <a:buNone/>
            </a:pPr>
            <a:r>
              <a:rPr lang="en-US" dirty="0" smtClean="0"/>
              <a:t>“Travelers from an antique land:  Shelley’s inspiration for “</a:t>
            </a:r>
            <a:r>
              <a:rPr lang="en-US" dirty="0" err="1" smtClean="0"/>
              <a:t>Ozymandias</a:t>
            </a:r>
            <a:r>
              <a:rPr lang="en-US" dirty="0" smtClean="0"/>
              <a:t>.” 1 Jan 04. </a:t>
            </a:r>
            <a:r>
              <a:rPr lang="en-US" dirty="0" err="1" smtClean="0"/>
              <a:t>Alif</a:t>
            </a:r>
            <a:r>
              <a:rPr lang="en-US" dirty="0" smtClean="0"/>
              <a:t>: Journal of Comparative Poetics. </a:t>
            </a:r>
            <a:r>
              <a:rPr lang="en-US" dirty="0" smtClean="0"/>
              <a:t>(Print)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8047"/>
    </mc:Choice>
    <mc:Fallback>
      <p:transition spd="slow" advTm="804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Homework—Tues. April 27</a:t>
            </a:r>
            <a:endParaRPr lang="en-US" dirty="0"/>
          </a:p>
        </p:txBody>
      </p:sp>
      <p:sp>
        <p:nvSpPr>
          <p:cNvPr id="3" name="Content Placeholder 2"/>
          <p:cNvSpPr>
            <a:spLocks noGrp="1"/>
          </p:cNvSpPr>
          <p:nvPr>
            <p:ph idx="1"/>
          </p:nvPr>
        </p:nvSpPr>
        <p:spPr/>
        <p:txBody>
          <a:bodyPr/>
          <a:lstStyle/>
          <a:p>
            <a:r>
              <a:rPr lang="en-US" dirty="0" smtClean="0"/>
              <a:t>Read the </a:t>
            </a:r>
            <a:r>
              <a:rPr lang="en-US" i="1" dirty="0" smtClean="0"/>
              <a:t>Pride and Prejudice</a:t>
            </a:r>
            <a:r>
              <a:rPr lang="en-US" dirty="0" smtClean="0"/>
              <a:t> selection on p. in your textbook.</a:t>
            </a:r>
          </a:p>
          <a:p>
            <a:r>
              <a:rPr lang="en-US" dirty="0" smtClean="0"/>
              <a:t>What does the selection tell you about society (culture of the genteel society of men and women) during the late Romantic Period?</a:t>
            </a:r>
          </a:p>
          <a:p>
            <a:r>
              <a:rPr lang="en-US" dirty="0" smtClean="0"/>
              <a:t>What does the selection and Austen’s biography lead you to believe concerning her opinions of marriage?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1708"/>
    </mc:Choice>
    <mc:Fallback>
      <p:transition spd="slow" advTm="170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Percy </a:t>
            </a:r>
            <a:r>
              <a:rPr lang="en-US" dirty="0" err="1" smtClean="0"/>
              <a:t>Bysshe</a:t>
            </a:r>
            <a:r>
              <a:rPr lang="en-US" dirty="0" smtClean="0"/>
              <a:t> Shelley</a:t>
            </a:r>
            <a:endParaRPr lang="en-US" dirty="0"/>
          </a:p>
        </p:txBody>
      </p:sp>
      <p:sp>
        <p:nvSpPr>
          <p:cNvPr id="3" name="Content Placeholder 2"/>
          <p:cNvSpPr>
            <a:spLocks noGrp="1"/>
          </p:cNvSpPr>
          <p:nvPr>
            <p:ph idx="1"/>
          </p:nvPr>
        </p:nvSpPr>
        <p:spPr/>
        <p:txBody>
          <a:bodyPr/>
          <a:lstStyle/>
          <a:p>
            <a:pPr>
              <a:buNone/>
            </a:pPr>
            <a:r>
              <a:rPr lang="en-US" dirty="0" smtClean="0"/>
              <a:t>p. 544 “</a:t>
            </a:r>
            <a:r>
              <a:rPr lang="en-US" dirty="0" err="1" smtClean="0"/>
              <a:t>Ozymandias</a:t>
            </a:r>
            <a:r>
              <a:rPr lang="en-US" dirty="0" smtClean="0"/>
              <a:t>” Read &amp; Response:</a:t>
            </a:r>
          </a:p>
          <a:p>
            <a:pPr>
              <a:buNone/>
            </a:pPr>
            <a:r>
              <a:rPr lang="en-US" dirty="0" smtClean="0"/>
              <a:t>What is the condition of the monument described in the poem?</a:t>
            </a:r>
          </a:p>
          <a:p>
            <a:pPr>
              <a:buNone/>
            </a:pPr>
            <a:r>
              <a:rPr lang="en-US" dirty="0" smtClean="0"/>
              <a:t>What is the attitude of the ruler immortalized in the monument?</a:t>
            </a:r>
          </a:p>
          <a:p>
            <a:pPr>
              <a:buNone/>
            </a:pPr>
            <a:r>
              <a:rPr lang="en-US" dirty="0" smtClean="0"/>
              <a:t>Why is the condition of the monument ironic?</a:t>
            </a:r>
          </a:p>
          <a:p>
            <a:pPr>
              <a:buNone/>
            </a:pPr>
            <a:endParaRPr lang="en-US" dirty="0"/>
          </a:p>
        </p:txBody>
      </p:sp>
      <p:pic>
        <p:nvPicPr>
          <p:cNvPr id="2050" name="Picture 2" descr="C:\Documents and Settings\JCOOPER\Local Settings\Temporary Internet Files\Content.IE5\9NRJDPKA\MP900345975[2].jpg"/>
          <p:cNvPicPr>
            <a:picLocks noChangeAspect="1" noChangeArrowheads="1"/>
          </p:cNvPicPr>
          <p:nvPr/>
        </p:nvPicPr>
        <p:blipFill>
          <a:blip r:embed="rId2" cstate="print"/>
          <a:srcRect/>
          <a:stretch>
            <a:fillRect/>
          </a:stretch>
        </p:blipFill>
        <p:spPr bwMode="auto">
          <a:xfrm>
            <a:off x="3657600" y="5029200"/>
            <a:ext cx="2612571" cy="1828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6538"/>
    </mc:Choice>
    <mc:Fallback>
      <p:transition spd="slow" advTm="653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Ozymandias</a:t>
            </a:r>
            <a:endParaRPr lang="en-US" dirty="0"/>
          </a:p>
        </p:txBody>
      </p:sp>
      <p:sp>
        <p:nvSpPr>
          <p:cNvPr id="3" name="Content Placeholder 2"/>
          <p:cNvSpPr>
            <a:spLocks noGrp="1"/>
          </p:cNvSpPr>
          <p:nvPr>
            <p:ph idx="1"/>
          </p:nvPr>
        </p:nvSpPr>
        <p:spPr>
          <a:xfrm>
            <a:off x="0" y="1371600"/>
            <a:ext cx="9144000" cy="5105400"/>
          </a:xfrm>
        </p:spPr>
        <p:txBody>
          <a:bodyPr>
            <a:normAutofit/>
          </a:bodyPr>
          <a:lstStyle/>
          <a:p>
            <a:pPr>
              <a:buNone/>
            </a:pPr>
            <a:r>
              <a:rPr lang="en-US" dirty="0" smtClean="0"/>
              <a:t>    I met a traveler from an antique land </a:t>
            </a:r>
            <a:br>
              <a:rPr lang="en-US" dirty="0" smtClean="0"/>
            </a:br>
            <a:r>
              <a:rPr lang="en-US" dirty="0" smtClean="0"/>
              <a:t>Who said: Two vast and </a:t>
            </a:r>
            <a:r>
              <a:rPr lang="en-US" dirty="0" err="1" smtClean="0"/>
              <a:t>trunkless</a:t>
            </a:r>
            <a:r>
              <a:rPr lang="en-US" dirty="0" smtClean="0"/>
              <a:t> legs of stone </a:t>
            </a:r>
            <a:br>
              <a:rPr lang="en-US" dirty="0" smtClean="0"/>
            </a:br>
            <a:r>
              <a:rPr lang="en-US" dirty="0" smtClean="0"/>
              <a:t>Stand in the desert . . . Near them, on the sand, </a:t>
            </a:r>
            <a:br>
              <a:rPr lang="en-US" dirty="0" smtClean="0"/>
            </a:br>
            <a:r>
              <a:rPr lang="en-US" dirty="0" smtClean="0"/>
              <a:t>Half sunk, a shattered visage lies, whose frown, </a:t>
            </a:r>
            <a:br>
              <a:rPr lang="en-US" dirty="0" smtClean="0"/>
            </a:br>
            <a:r>
              <a:rPr lang="en-US" dirty="0" smtClean="0"/>
              <a:t>And wrinkled lip, and sneer of cold command </a:t>
            </a:r>
            <a:br>
              <a:rPr lang="en-US" dirty="0" smtClean="0"/>
            </a:br>
            <a:r>
              <a:rPr lang="en-US" dirty="0" smtClean="0"/>
              <a:t>Tell that its sculptor well those passions read </a:t>
            </a:r>
            <a:br>
              <a:rPr lang="en-US" dirty="0" smtClean="0"/>
            </a:br>
            <a:r>
              <a:rPr lang="en-US" dirty="0" smtClean="0"/>
              <a:t>Which yet survive, stamped on these lifeless things, </a:t>
            </a:r>
            <a:br>
              <a:rPr lang="en-US" dirty="0" smtClean="0"/>
            </a:br>
            <a:r>
              <a:rPr lang="en-US" dirty="0" smtClean="0"/>
              <a:t>The hand that mocked them, and the heart that fed. </a:t>
            </a:r>
            <a:br>
              <a:rPr lang="en-US" dirty="0" smtClean="0"/>
            </a:br>
            <a:r>
              <a:rPr lang="en-US" dirty="0" smtClean="0"/>
              <a:t/>
            </a:r>
            <a:br>
              <a:rPr lang="en-US" dirty="0" smtClean="0"/>
            </a:br>
            <a:endParaRPr lang="en-US" dirty="0" smtClean="0"/>
          </a:p>
          <a:p>
            <a:endParaRPr lang="en-US" dirty="0"/>
          </a:p>
        </p:txBody>
      </p:sp>
      <p:pic>
        <p:nvPicPr>
          <p:cNvPr id="3074" name="Picture 2" descr="C:\Documents and Settings\JCOOPER\Local Settings\Temporary Internet Files\Content.IE5\9NRJDPKA\MP900442872[2].jpg"/>
          <p:cNvPicPr>
            <a:picLocks noChangeAspect="1" noChangeArrowheads="1"/>
          </p:cNvPicPr>
          <p:nvPr/>
        </p:nvPicPr>
        <p:blipFill>
          <a:blip r:embed="rId2" cstate="print"/>
          <a:srcRect/>
          <a:stretch>
            <a:fillRect/>
          </a:stretch>
        </p:blipFill>
        <p:spPr bwMode="auto">
          <a:xfrm>
            <a:off x="8305800" y="304800"/>
            <a:ext cx="693887" cy="20574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4396"/>
    </mc:Choice>
    <mc:Fallback>
      <p:transition spd="slow" advTm="439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And on the pedestal these words appear: </a:t>
            </a:r>
            <a:br>
              <a:rPr lang="en-US" dirty="0" smtClean="0"/>
            </a:br>
            <a:r>
              <a:rPr lang="en-US" dirty="0" smtClean="0"/>
              <a:t>"My name is </a:t>
            </a:r>
            <a:r>
              <a:rPr lang="en-US" dirty="0" err="1" smtClean="0"/>
              <a:t>Ozymandias</a:t>
            </a:r>
            <a:r>
              <a:rPr lang="en-US" dirty="0" smtClean="0"/>
              <a:t>, king of kings: </a:t>
            </a:r>
            <a:br>
              <a:rPr lang="en-US" dirty="0" smtClean="0"/>
            </a:br>
            <a:r>
              <a:rPr lang="en-US" dirty="0" smtClean="0"/>
              <a:t>Look on my works, ye Mighty, and despair!" </a:t>
            </a:r>
            <a:br>
              <a:rPr lang="en-US" dirty="0" smtClean="0"/>
            </a:br>
            <a:r>
              <a:rPr lang="en-US" dirty="0" smtClean="0"/>
              <a:t/>
            </a:r>
            <a:br>
              <a:rPr lang="en-US" dirty="0" smtClean="0"/>
            </a:br>
            <a:r>
              <a:rPr lang="en-US" dirty="0" smtClean="0"/>
              <a:t>Nothing beside remains. Round the decay </a:t>
            </a:r>
            <a:br>
              <a:rPr lang="en-US" dirty="0" smtClean="0"/>
            </a:br>
            <a:r>
              <a:rPr lang="en-US" dirty="0" smtClean="0"/>
              <a:t>Of that colossal wreck, boundless and bare </a:t>
            </a:r>
            <a:br>
              <a:rPr lang="en-US" dirty="0" smtClean="0"/>
            </a:br>
            <a:r>
              <a:rPr lang="en-US" dirty="0" smtClean="0"/>
              <a:t>The lone and level sands stretch far away. </a:t>
            </a:r>
          </a:p>
          <a:p>
            <a:pPr>
              <a:buNone/>
            </a:pPr>
            <a:r>
              <a:rPr lang="en-US" dirty="0" smtClean="0"/>
              <a:t/>
            </a:r>
            <a:br>
              <a:rPr lang="en-US" dirty="0" smtClean="0"/>
            </a:br>
            <a:r>
              <a:rPr lang="en-US" dirty="0" smtClean="0"/>
              <a:t>(1818)</a:t>
            </a:r>
            <a:endParaRPr lang="en-US" dirty="0"/>
          </a:p>
        </p:txBody>
      </p:sp>
      <p:pic>
        <p:nvPicPr>
          <p:cNvPr id="4098" name="Picture 2" descr="C:\Documents and Settings\JCOOPER\Local Settings\Temporary Internet Files\Content.IE5\JAON7DGD\MP900148989[2].jpg"/>
          <p:cNvPicPr>
            <a:picLocks noChangeAspect="1" noChangeArrowheads="1"/>
          </p:cNvPicPr>
          <p:nvPr/>
        </p:nvPicPr>
        <p:blipFill>
          <a:blip r:embed="rId2" cstate="print"/>
          <a:srcRect/>
          <a:stretch>
            <a:fillRect/>
          </a:stretch>
        </p:blipFill>
        <p:spPr bwMode="auto">
          <a:xfrm>
            <a:off x="4114800" y="4953000"/>
            <a:ext cx="2362200" cy="158267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5746"/>
    </mc:Choice>
    <mc:Fallback>
      <p:transition spd="slow" advTm="574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Competition</a:t>
            </a:r>
            <a:endParaRPr lang="en-US" dirty="0"/>
          </a:p>
        </p:txBody>
      </p:sp>
      <p:sp>
        <p:nvSpPr>
          <p:cNvPr id="3" name="Content Placeholder 2"/>
          <p:cNvSpPr>
            <a:spLocks noGrp="1"/>
          </p:cNvSpPr>
          <p:nvPr>
            <p:ph idx="1"/>
          </p:nvPr>
        </p:nvSpPr>
        <p:spPr>
          <a:xfrm>
            <a:off x="381000" y="1219200"/>
            <a:ext cx="8305800" cy="5135563"/>
          </a:xfrm>
        </p:spPr>
        <p:txBody>
          <a:bodyPr>
            <a:normAutofit fontScale="47500" lnSpcReduction="20000"/>
          </a:bodyPr>
          <a:lstStyle/>
          <a:p>
            <a:pPr>
              <a:buNone/>
            </a:pPr>
            <a:r>
              <a:rPr lang="en-US" dirty="0" smtClean="0"/>
              <a:t>  </a:t>
            </a:r>
            <a:endParaRPr lang="en-US" sz="3800" dirty="0" smtClean="0"/>
          </a:p>
          <a:p>
            <a:r>
              <a:rPr lang="en-US" sz="5100" dirty="0" smtClean="0"/>
              <a:t>Horace Smith was a friend of Percy </a:t>
            </a:r>
            <a:r>
              <a:rPr lang="en-US" sz="5100" dirty="0" err="1" smtClean="0"/>
              <a:t>Bysshe</a:t>
            </a:r>
            <a:r>
              <a:rPr lang="en-US" sz="5100" dirty="0" smtClean="0"/>
              <a:t> Shelley, and helped to manage his finances. Inspired by </a:t>
            </a:r>
            <a:r>
              <a:rPr lang="en-US" sz="5100" dirty="0" err="1" smtClean="0"/>
              <a:t>Diodorus</a:t>
            </a:r>
            <a:r>
              <a:rPr lang="en-US" sz="5100" dirty="0" smtClean="0"/>
              <a:t> </a:t>
            </a:r>
            <a:r>
              <a:rPr lang="en-US" sz="5100" dirty="0" err="1" smtClean="0"/>
              <a:t>Siculus</a:t>
            </a:r>
            <a:r>
              <a:rPr lang="en-US" sz="5100" dirty="0" smtClean="0"/>
              <a:t> (Book 1, Chapter 47), they each wrote and submitted a sonnet on the subject to </a:t>
            </a:r>
            <a:r>
              <a:rPr lang="en-US" sz="5100" i="1" dirty="0" smtClean="0"/>
              <a:t>The Examiner</a:t>
            </a:r>
            <a:r>
              <a:rPr lang="en-US" sz="5100" dirty="0" smtClean="0"/>
              <a:t>.</a:t>
            </a:r>
          </a:p>
          <a:p>
            <a:r>
              <a:rPr lang="en-US" sz="5100" dirty="0" smtClean="0"/>
              <a:t> Shelley's was published on January 11, 1818 under the pen name </a:t>
            </a:r>
            <a:r>
              <a:rPr lang="en-US" sz="5100" dirty="0" err="1" smtClean="0"/>
              <a:t>Glirastes</a:t>
            </a:r>
            <a:r>
              <a:rPr lang="en-US" sz="5100" dirty="0" smtClean="0"/>
              <a:t>.</a:t>
            </a:r>
          </a:p>
          <a:p>
            <a:r>
              <a:rPr lang="en-US" sz="5100" dirty="0" smtClean="0"/>
              <a:t> Smith's was published on February 1, 1818 with the initials H.S. Smith's poem was later published under the title </a:t>
            </a:r>
            <a:r>
              <a:rPr lang="en-US" sz="5100" i="1" dirty="0" smtClean="0"/>
              <a:t>On A Stupendous Leg of Granite, Discovered Standing by Itself in the Deserts of Egypt, with the Inscription Inserted Below.</a:t>
            </a:r>
            <a:r>
              <a:rPr lang="en-US" sz="5100" dirty="0" smtClean="0"/>
              <a:t> in his collection </a:t>
            </a:r>
            <a:r>
              <a:rPr lang="en-US" sz="5100" i="1" dirty="0" err="1" smtClean="0"/>
              <a:t>Amarynthus</a:t>
            </a:r>
            <a:r>
              <a:rPr lang="en-US" sz="5100" dirty="0" smtClean="0"/>
              <a:t>. </a:t>
            </a:r>
          </a:p>
          <a:p>
            <a:r>
              <a:rPr lang="en-US" sz="3800" dirty="0" smtClean="0"/>
              <a:t>The poem can be found in: </a:t>
            </a:r>
          </a:p>
          <a:p>
            <a:pPr>
              <a:buNone/>
            </a:pPr>
            <a:r>
              <a:rPr lang="en-US" sz="3800" dirty="0" smtClean="0"/>
              <a:t>	Original Poetry. (1818, February 1). </a:t>
            </a:r>
            <a:r>
              <a:rPr lang="en-US" sz="3800" i="1" dirty="0" smtClean="0"/>
              <a:t>The Examiner</a:t>
            </a:r>
            <a:r>
              <a:rPr lang="en-US" sz="3800" dirty="0" smtClean="0"/>
              <a:t> (London), p. 73. Smith, Horace. </a:t>
            </a:r>
            <a:r>
              <a:rPr lang="en-US" sz="3800" i="1" dirty="0" err="1" smtClean="0"/>
              <a:t>Amarynthus</a:t>
            </a:r>
            <a:r>
              <a:rPr lang="en-US" sz="3800" i="1" dirty="0" smtClean="0"/>
              <a:t>, The </a:t>
            </a:r>
            <a:r>
              <a:rPr lang="en-US" sz="3800" i="1" dirty="0" err="1" smtClean="0"/>
              <a:t>Nympholet</a:t>
            </a:r>
            <a:r>
              <a:rPr lang="en-US" sz="3800" i="1" dirty="0" smtClean="0"/>
              <a:t>: A Pastoral Drama, In Three Acts. With Other Poems</a:t>
            </a:r>
            <a:r>
              <a:rPr lang="en-US" sz="3800" dirty="0" smtClean="0"/>
              <a:t>. London: Printed for Longman, Hurst, Rees, </a:t>
            </a:r>
            <a:r>
              <a:rPr lang="en-US" sz="3800" dirty="0" err="1" smtClean="0"/>
              <a:t>Orme</a:t>
            </a:r>
            <a:r>
              <a:rPr lang="en-US" sz="3800" dirty="0" smtClean="0"/>
              <a:t>, &amp; Brown, 1821. </a:t>
            </a:r>
            <a:endParaRPr lang="en-US" sz="3800" dirty="0"/>
          </a:p>
        </p:txBody>
      </p:sp>
    </p:spTree>
  </p:cSld>
  <p:clrMapOvr>
    <a:masterClrMapping/>
  </p:clrMapOvr>
  <mc:AlternateContent xmlns:mc="http://schemas.openxmlformats.org/markup-compatibility/2006">
    <mc:Choice xmlns:p14="http://schemas.microsoft.com/office/powerpoint/2010/main" Requires="p14">
      <p:transition spd="slow" p14:dur="2000" advTm="5061"/>
    </mc:Choice>
    <mc:Fallback>
      <p:transition spd="slow" advTm="506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u="sng" dirty="0" smtClean="0"/>
              <a:t>Horace Smith (1779-1849)</a:t>
            </a:r>
            <a:r>
              <a:rPr lang="en-US" dirty="0" smtClean="0"/>
              <a:t>            </a:t>
            </a:r>
            <a:r>
              <a:rPr lang="en-US" dirty="0"/>
              <a:t/>
            </a:r>
            <a:br>
              <a:rPr lang="en-US" dirty="0"/>
            </a:br>
            <a:r>
              <a:rPr lang="en-US" dirty="0" smtClean="0"/>
              <a:t> </a:t>
            </a:r>
            <a:r>
              <a:rPr lang="en-US" b="1" dirty="0" err="1" smtClean="0"/>
              <a:t>Ozymandias</a:t>
            </a:r>
            <a:r>
              <a:rPr lang="en-US" b="1" dirty="0" smtClean="0"/>
              <a:t>.</a:t>
            </a:r>
            <a:r>
              <a:rPr lang="en-US" dirty="0" smtClean="0"/>
              <a:t> </a:t>
            </a:r>
            <a:br>
              <a:rPr lang="en-US" dirty="0" smtClean="0"/>
            </a:br>
            <a:endParaRPr lang="en-US" dirty="0"/>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pPr>
              <a:buNone/>
            </a:pPr>
            <a:r>
              <a:rPr lang="en-US" dirty="0" smtClean="0"/>
              <a:t>          IN Egypt's sandy silence, all alone, </a:t>
            </a:r>
            <a:br>
              <a:rPr lang="en-US" dirty="0" smtClean="0"/>
            </a:br>
            <a:r>
              <a:rPr lang="en-US" dirty="0" smtClean="0"/>
              <a:t>      Stands a gigantic Leg, which far off throws </a:t>
            </a:r>
            <a:br>
              <a:rPr lang="en-US" dirty="0" smtClean="0"/>
            </a:br>
            <a:r>
              <a:rPr lang="en-US" dirty="0" smtClean="0"/>
              <a:t>      The only shadow that the </a:t>
            </a:r>
            <a:r>
              <a:rPr lang="en-US" dirty="0" err="1" smtClean="0"/>
              <a:t>Desart</a:t>
            </a:r>
            <a:r>
              <a:rPr lang="en-US" dirty="0" smtClean="0"/>
              <a:t> knows:— </a:t>
            </a:r>
            <a:br>
              <a:rPr lang="en-US" dirty="0" smtClean="0"/>
            </a:br>
            <a:r>
              <a:rPr lang="en-US" dirty="0" smtClean="0"/>
              <a:t>    "I am great OZYMANDIAS," </a:t>
            </a:r>
            <a:r>
              <a:rPr lang="en-US" dirty="0" err="1" smtClean="0"/>
              <a:t>saith</a:t>
            </a:r>
            <a:r>
              <a:rPr lang="en-US" dirty="0" smtClean="0"/>
              <a:t> the stone, </a:t>
            </a:r>
            <a:br>
              <a:rPr lang="en-US" dirty="0" smtClean="0"/>
            </a:br>
            <a:r>
              <a:rPr lang="en-US" dirty="0" smtClean="0"/>
              <a:t>      "The King of Kings; this mighty City shows </a:t>
            </a:r>
            <a:br>
              <a:rPr lang="en-US" dirty="0" smtClean="0"/>
            </a:br>
            <a:r>
              <a:rPr lang="en-US" dirty="0" smtClean="0"/>
              <a:t>    "The wonders of my hand."— The City's gone,— </a:t>
            </a:r>
            <a:br>
              <a:rPr lang="en-US" dirty="0" smtClean="0"/>
            </a:br>
            <a:r>
              <a:rPr lang="en-US" dirty="0" smtClean="0"/>
              <a:t>      </a:t>
            </a:r>
            <a:r>
              <a:rPr lang="en-US" dirty="0" err="1" smtClean="0"/>
              <a:t>Nought</a:t>
            </a:r>
            <a:r>
              <a:rPr lang="en-US" dirty="0" smtClean="0"/>
              <a:t> but the Leg remaining to disclose </a:t>
            </a:r>
            <a:br>
              <a:rPr lang="en-US" dirty="0" smtClean="0"/>
            </a:br>
            <a:r>
              <a:rPr lang="en-US" dirty="0" smtClean="0"/>
              <a:t>    The site of this forgotten Babylon. </a:t>
            </a:r>
          </a:p>
          <a:p>
            <a:pPr>
              <a:buNone/>
            </a:pPr>
            <a:r>
              <a:rPr lang="en-US" dirty="0" smtClean="0"/>
              <a:t>       We wonder,—and some Hunter may express </a:t>
            </a:r>
            <a:br>
              <a:rPr lang="en-US" dirty="0" smtClean="0"/>
            </a:br>
            <a:r>
              <a:rPr lang="en-US" dirty="0" smtClean="0"/>
              <a:t>    Wonder like ours, when thro' the wilderness </a:t>
            </a:r>
            <a:br>
              <a:rPr lang="en-US" dirty="0" smtClean="0"/>
            </a:br>
            <a:r>
              <a:rPr lang="en-US" dirty="0" smtClean="0"/>
              <a:t>      Where London stood, holding the Wolf in </a:t>
            </a:r>
            <a:r>
              <a:rPr lang="en-US" dirty="0" err="1" smtClean="0"/>
              <a:t>chace</a:t>
            </a:r>
            <a:r>
              <a:rPr lang="en-US" dirty="0" smtClean="0"/>
              <a:t>, </a:t>
            </a:r>
            <a:br>
              <a:rPr lang="en-US" dirty="0" smtClean="0"/>
            </a:br>
            <a:r>
              <a:rPr lang="en-US" dirty="0" smtClean="0"/>
              <a:t>    He meets some fragment huge, and stops to guess </a:t>
            </a:r>
            <a:br>
              <a:rPr lang="en-US" dirty="0" smtClean="0"/>
            </a:br>
            <a:r>
              <a:rPr lang="en-US" dirty="0" smtClean="0"/>
              <a:t>      What powerful but unrecorded race </a:t>
            </a:r>
            <a:br>
              <a:rPr lang="en-US" dirty="0" smtClean="0"/>
            </a:br>
            <a:r>
              <a:rPr lang="en-US" dirty="0" smtClean="0"/>
              <a:t>      Once dwelt in that annihilated place. </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8753"/>
    </mc:Choice>
    <mc:Fallback>
      <p:transition spd="slow" advTm="875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helley lit crit.gif"/>
          <p:cNvPicPr>
            <a:picLocks noGrp="1" noChangeAspect="1"/>
          </p:cNvPicPr>
          <p:nvPr>
            <p:ph idx="1"/>
          </p:nvPr>
        </p:nvPicPr>
        <p:blipFill>
          <a:blip r:embed="rId2" cstate="print"/>
          <a:srcRect t="47141"/>
          <a:stretch>
            <a:fillRect/>
          </a:stretch>
        </p:blipFill>
        <p:spPr>
          <a:xfrm>
            <a:off x="228600" y="303952"/>
            <a:ext cx="8566717" cy="6554048"/>
          </a:xfrm>
        </p:spPr>
      </p:pic>
      <p:pic>
        <p:nvPicPr>
          <p:cNvPr id="5122" name="Picture 2" descr="C:\Documents and Settings\JCOOPER\Local Settings\Temporary Internet Files\Content.IE5\9GC7110T\MP900400787[2].jpg"/>
          <p:cNvPicPr>
            <a:picLocks noChangeAspect="1" noChangeArrowheads="1"/>
          </p:cNvPicPr>
          <p:nvPr/>
        </p:nvPicPr>
        <p:blipFill>
          <a:blip r:embed="rId3" cstate="print"/>
          <a:srcRect/>
          <a:stretch>
            <a:fillRect/>
          </a:stretch>
        </p:blipFill>
        <p:spPr bwMode="auto">
          <a:xfrm>
            <a:off x="7848600" y="4876800"/>
            <a:ext cx="1117092" cy="167482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7937"/>
    </mc:Choice>
    <mc:Fallback>
      <p:transition spd="slow" advTm="793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Travel Literature</a:t>
            </a:r>
            <a:endParaRPr lang="en-US" sz="4000" dirty="0"/>
          </a:p>
        </p:txBody>
      </p:sp>
      <p:sp>
        <p:nvSpPr>
          <p:cNvPr id="3" name="Content Placeholder 2"/>
          <p:cNvSpPr>
            <a:spLocks noGrp="1"/>
          </p:cNvSpPr>
          <p:nvPr>
            <p:ph idx="1"/>
          </p:nvPr>
        </p:nvSpPr>
        <p:spPr>
          <a:xfrm>
            <a:off x="457200" y="1447800"/>
            <a:ext cx="8686800" cy="4876800"/>
          </a:xfrm>
        </p:spPr>
        <p:txBody>
          <a:bodyPr>
            <a:normAutofit fontScale="47500" lnSpcReduction="20000"/>
          </a:bodyPr>
          <a:lstStyle/>
          <a:p>
            <a:r>
              <a:rPr lang="en-US" sz="5100" dirty="0" smtClean="0"/>
              <a:t>Travel </a:t>
            </a:r>
            <a:r>
              <a:rPr lang="en-US" sz="5100" dirty="0"/>
              <a:t>literature offers experience to the entirety of a literate public and for that reason alone has historically had far greater cultural impact than the experience of mere travel itself, which can only be individual and private. </a:t>
            </a:r>
            <a:endParaRPr lang="en-US" sz="5100" dirty="0" smtClean="0"/>
          </a:p>
          <a:p>
            <a:r>
              <a:rPr lang="en-US" sz="5100" dirty="0" smtClean="0"/>
              <a:t>To </a:t>
            </a:r>
            <a:r>
              <a:rPr lang="en-US" sz="5100" dirty="0"/>
              <a:t>take one small and suggestive example: the two most popular manuscript texts of the late Middle Ages were probably Mandeville's Travels and Marco Polo's Description of the World. Like Herodotus' Histories, these two books are literary compilations, rather than simple records or observations, and as such they quite rightly include fictional elements. It was inevitable that they should have been among the earliest European best-sellers in print, anticipating by many decades the great Renaissance collections of </a:t>
            </a:r>
            <a:r>
              <a:rPr lang="en-US" sz="5100" dirty="0" err="1"/>
              <a:t>Ramusio</a:t>
            </a:r>
            <a:r>
              <a:rPr lang="en-US" sz="5100" dirty="0"/>
              <a:t> and Hakluyt</a:t>
            </a:r>
            <a:r>
              <a:rPr lang="en-US" sz="5100" dirty="0" smtClean="0"/>
              <a:t>.</a:t>
            </a:r>
            <a:r>
              <a:rPr lang="en-US" dirty="0"/>
              <a:t/>
            </a:r>
            <a:br>
              <a:rPr lang="en-US" dirty="0"/>
            </a:br>
            <a:r>
              <a:rPr lang="en-US" dirty="0"/>
              <a:t/>
            </a:r>
            <a:br>
              <a:rPr lang="en-US" dirty="0"/>
            </a:br>
            <a:r>
              <a:rPr lang="en-US" dirty="0"/>
              <a:t/>
            </a:r>
            <a:br>
              <a:rPr lang="en-US" dirty="0"/>
            </a:b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8213"/>
    </mc:Choice>
    <mc:Fallback>
      <p:transition spd="slow" advTm="8213"/>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444</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Romantic Age</vt:lpstr>
      <vt:lpstr>Homework—Tues. April 27</vt:lpstr>
      <vt:lpstr>Percy Bysshe Shelley</vt:lpstr>
      <vt:lpstr>Ozymandias</vt:lpstr>
      <vt:lpstr>PowerPoint Presentation</vt:lpstr>
      <vt:lpstr>Friendly Competition</vt:lpstr>
      <vt:lpstr>Horace Smith (1779-1849)              Ozymandias.  </vt:lpstr>
      <vt:lpstr>PowerPoint Presentation</vt:lpstr>
      <vt:lpstr>Travel Literature</vt:lpstr>
      <vt:lpstr>Travel Literature?</vt:lpstr>
      <vt:lpstr>Works Cited</vt:lpstr>
    </vt:vector>
  </TitlesOfParts>
  <Company>WCBOE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Romantic Age</dc:title>
  <dc:creator>JCOOPER</dc:creator>
  <cp:lastModifiedBy>WCBOE</cp:lastModifiedBy>
  <cp:revision>11</cp:revision>
  <dcterms:created xsi:type="dcterms:W3CDTF">2010-04-26T19:38:43Z</dcterms:created>
  <dcterms:modified xsi:type="dcterms:W3CDTF">2012-04-17T14:40:19Z</dcterms:modified>
</cp:coreProperties>
</file>